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15A594-0764-47E0-93A6-688F6DEDCF75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448FDD2-D58C-43A8-A320-C4FAFCC66D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oonWalkerPC\Desktop\п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357694"/>
            <a:ext cx="8167721" cy="21145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28868"/>
          </a:xfrm>
        </p:spPr>
        <p:txBody>
          <a:bodyPr/>
          <a:lstStyle/>
          <a:p>
            <a:pPr algn="ctr"/>
            <a:r>
              <a:rPr lang="ru-RU" b="1" dirty="0" smtClean="0"/>
              <a:t>ВАХ </a:t>
            </a:r>
            <a:r>
              <a:rPr lang="en-US" b="1" dirty="0" smtClean="0"/>
              <a:t>p-n </a:t>
            </a:r>
            <a:r>
              <a:rPr lang="ru-RU" b="1" dirty="0" smtClean="0"/>
              <a:t>перехода</a:t>
            </a:r>
            <a:br>
              <a:rPr lang="ru-RU" b="1" dirty="0" smtClean="0"/>
            </a:br>
            <a:r>
              <a:rPr lang="ru-RU" b="1" dirty="0" smtClean="0"/>
              <a:t>Выпрямительный диод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00768"/>
            <a:ext cx="9144000" cy="85723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Работу выполнили студенты гр. 312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Шестаков Тимофей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</a:rPr>
              <a:t>Балюк</a:t>
            </a:r>
            <a:r>
              <a:rPr lang="ru-RU" sz="1800" dirty="0" smtClean="0">
                <a:solidFill>
                  <a:schemeClr val="tx1"/>
                </a:solidFill>
              </a:rPr>
              <a:t> Михаил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Падение напряжения проявляется при достаточно больших токах. Заметим, что сопротивление базы </a:t>
            </a:r>
            <a:r>
              <a:rPr lang="en-US" sz="2200" dirty="0" smtClean="0"/>
              <a:t>r</a:t>
            </a:r>
            <a:r>
              <a:rPr lang="ru-RU" sz="2200" baseline="-25000" dirty="0" smtClean="0"/>
              <a:t>б</a:t>
            </a:r>
            <a:r>
              <a:rPr lang="ru-RU" sz="2200" dirty="0" smtClean="0"/>
              <a:t> в реальных </a:t>
            </a:r>
            <a:r>
              <a:rPr lang="ru-RU" sz="2200" dirty="0" err="1" smtClean="0"/>
              <a:t>р-п</a:t>
            </a:r>
            <a:r>
              <a:rPr lang="ru-RU" sz="2200" dirty="0" smtClean="0"/>
              <a:t> переходах обычно составляет единицы или десятки Ом. Падение напряжения на этом сопротивлении </a:t>
            </a:r>
            <a:r>
              <a:rPr lang="en-US" sz="2200" dirty="0" smtClean="0"/>
              <a:t>I</a:t>
            </a:r>
            <a:r>
              <a:rPr lang="ru-RU" sz="2200" dirty="0" err="1" smtClean="0"/>
              <a:t>r</a:t>
            </a:r>
            <a:r>
              <a:rPr lang="ru-RU" sz="2200" baseline="-25000" dirty="0" err="1" smtClean="0"/>
              <a:t>б</a:t>
            </a:r>
            <a:r>
              <a:rPr lang="ru-RU" sz="2200" dirty="0" smtClean="0"/>
              <a:t> является той поправкой, которую следует ввести в формулу (1), чтобы учесть различие между напряжением на самом запорном слое </a:t>
            </a:r>
            <a:r>
              <a:rPr lang="ru-RU" sz="2200" dirty="0" err="1" smtClean="0"/>
              <a:t>р-п</a:t>
            </a:r>
            <a:r>
              <a:rPr lang="ru-RU" sz="2200" dirty="0" smtClean="0"/>
              <a:t> перехода и величиной внешнего напряжения </a:t>
            </a:r>
            <a:r>
              <a:rPr lang="en-US" sz="2200" dirty="0" smtClean="0"/>
              <a:t>U</a:t>
            </a:r>
            <a:r>
              <a:rPr lang="ru-RU" sz="2200" dirty="0" smtClean="0"/>
              <a:t>, тогда с учетом такой правки получаем формулу</a:t>
            </a:r>
            <a:r>
              <a:rPr lang="en-US" sz="2200" dirty="0" smtClean="0"/>
              <a:t>:</a:t>
            </a:r>
            <a:endParaRPr lang="ru-RU" sz="2200" dirty="0" smtClean="0"/>
          </a:p>
          <a:p>
            <a:endParaRPr lang="ru-RU" sz="2400" dirty="0" smtClean="0"/>
          </a:p>
          <a:p>
            <a:pPr algn="ctr">
              <a:buNone/>
            </a:pPr>
            <a:r>
              <a:rPr lang="en-US" dirty="0" smtClean="0"/>
              <a:t>I=I</a:t>
            </a:r>
            <a:r>
              <a:rPr lang="en-US" baseline="-25000" dirty="0" smtClean="0"/>
              <a:t>0</a:t>
            </a:r>
            <a:r>
              <a:rPr lang="en-US" dirty="0" smtClean="0"/>
              <a:t> [</a:t>
            </a:r>
            <a:r>
              <a:rPr lang="en-US" dirty="0" smtClean="0"/>
              <a:t>exp((U-I*R</a:t>
            </a:r>
            <a:r>
              <a:rPr lang="ru-RU" dirty="0" smtClean="0"/>
              <a:t>б)</a:t>
            </a:r>
            <a:r>
              <a:rPr lang="en-US" dirty="0" smtClean="0"/>
              <a:t>/</a:t>
            </a:r>
            <a:r>
              <a:rPr lang="en-US" dirty="0" err="1" smtClean="0"/>
              <a:t>jT</a:t>
            </a:r>
            <a:r>
              <a:rPr lang="en-US" dirty="0" smtClean="0"/>
              <a:t>)</a:t>
            </a:r>
            <a:r>
              <a:rPr lang="en-US" dirty="0" smtClean="0"/>
              <a:t>−1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ru-RU" sz="2200" dirty="0" smtClean="0"/>
              <a:t>Падение напряжения на </a:t>
            </a:r>
            <a:r>
              <a:rPr lang="ru-RU" sz="2200" dirty="0" err="1" smtClean="0"/>
              <a:t>r</a:t>
            </a:r>
            <a:r>
              <a:rPr lang="ru-RU" sz="2200" baseline="-25000" dirty="0" err="1" smtClean="0"/>
              <a:t>б</a:t>
            </a:r>
            <a:r>
              <a:rPr lang="ru-RU" sz="2200" dirty="0" smtClean="0"/>
              <a:t> приводит к появлению на ВАХ участка, называемого омическим. Необходимо отметить, что учитывать падение напряжения на </a:t>
            </a:r>
            <a:r>
              <a:rPr lang="ru-RU" sz="2200" dirty="0" err="1" smtClean="0"/>
              <a:t>r</a:t>
            </a:r>
            <a:r>
              <a:rPr lang="ru-RU" sz="2200" baseline="-25000" dirty="0" err="1" smtClean="0"/>
              <a:t>б</a:t>
            </a:r>
            <a:r>
              <a:rPr lang="ru-RU" sz="2200" dirty="0" smtClean="0"/>
              <a:t> необходимо для значительного, иногда даже основного, рабочего участка ВАХ </a:t>
            </a:r>
            <a:r>
              <a:rPr lang="ru-RU" sz="2200" dirty="0" err="1" smtClean="0"/>
              <a:t>р-п</a:t>
            </a:r>
            <a:r>
              <a:rPr lang="ru-RU" sz="2200" dirty="0" smtClean="0"/>
              <a:t> перехода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Выпрямительный диод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Выпрямительный диод </a:t>
            </a:r>
            <a:r>
              <a:rPr lang="ru-RU" sz="2400" dirty="0" smtClean="0"/>
              <a:t>– это полупроводниковый диод, предназначенный для преобразования переменного тока в постоянный.</a:t>
            </a:r>
          </a:p>
          <a:p>
            <a:r>
              <a:rPr lang="ru-RU" sz="2400" dirty="0" smtClean="0"/>
              <a:t>Основные параметры: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I</a:t>
            </a:r>
            <a:r>
              <a:rPr lang="ru-RU" sz="2200" dirty="0" err="1" smtClean="0">
                <a:solidFill>
                  <a:schemeClr val="tx1"/>
                </a:solidFill>
              </a:rPr>
              <a:t>обр</a:t>
            </a:r>
            <a:r>
              <a:rPr lang="ru-RU" sz="2200" dirty="0" smtClean="0">
                <a:solidFill>
                  <a:schemeClr val="tx1"/>
                </a:solidFill>
              </a:rPr>
              <a:t> – постоянный обратный ток, А</a:t>
            </a:r>
            <a:r>
              <a:rPr lang="en-US" sz="22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U</a:t>
            </a:r>
            <a:r>
              <a:rPr lang="ru-RU" sz="2200" dirty="0" err="1" smtClean="0">
                <a:solidFill>
                  <a:schemeClr val="tx1"/>
                </a:solidFill>
              </a:rPr>
              <a:t>пр</a:t>
            </a:r>
            <a:r>
              <a:rPr lang="ru-RU" sz="2200" dirty="0" smtClean="0">
                <a:solidFill>
                  <a:schemeClr val="tx1"/>
                </a:solidFill>
              </a:rPr>
              <a:t> – постоянное прямое напряжение, В</a:t>
            </a:r>
            <a:r>
              <a:rPr lang="en-US" sz="2200" dirty="0" smtClean="0">
                <a:solidFill>
                  <a:schemeClr val="tx1"/>
                </a:solidFill>
              </a:rPr>
              <a:t>;</a:t>
            </a:r>
            <a:endParaRPr lang="ru-RU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I</a:t>
            </a:r>
            <a:r>
              <a:rPr lang="ru-RU" sz="2200" dirty="0" err="1" smtClean="0">
                <a:solidFill>
                  <a:schemeClr val="tx1"/>
                </a:solidFill>
              </a:rPr>
              <a:t>пр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max </a:t>
            </a:r>
            <a:r>
              <a:rPr lang="ru-RU" sz="2200" dirty="0" smtClean="0">
                <a:solidFill>
                  <a:schemeClr val="tx1"/>
                </a:solidFill>
              </a:rPr>
              <a:t>– максимально допустимый прямой ток, А</a:t>
            </a:r>
            <a:r>
              <a:rPr lang="en-US" sz="22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U</a:t>
            </a:r>
            <a:r>
              <a:rPr lang="ru-RU" sz="2200" dirty="0" err="1" smtClean="0">
                <a:solidFill>
                  <a:schemeClr val="tx1"/>
                </a:solidFill>
              </a:rPr>
              <a:t>обр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max </a:t>
            </a:r>
            <a:r>
              <a:rPr lang="ru-RU" sz="2200" dirty="0" smtClean="0">
                <a:solidFill>
                  <a:schemeClr val="tx1"/>
                </a:solidFill>
              </a:rPr>
              <a:t>максимально допустимое обратное напряжение, В</a:t>
            </a:r>
            <a:r>
              <a:rPr lang="en-US" sz="22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P max </a:t>
            </a:r>
            <a:r>
              <a:rPr lang="ru-RU" sz="2200" dirty="0" smtClean="0">
                <a:solidFill>
                  <a:schemeClr val="tx1"/>
                </a:solidFill>
              </a:rPr>
              <a:t>– максимально допустимая мощность, рассеиваемая на диоде</a:t>
            </a:r>
            <a:r>
              <a:rPr lang="en-US" sz="2200" dirty="0" smtClean="0">
                <a:solidFill>
                  <a:schemeClr val="tx1"/>
                </a:solidFill>
              </a:rPr>
              <a:t>;</a:t>
            </a:r>
            <a:endParaRPr lang="ru-RU" sz="2200" dirty="0" smtClean="0">
              <a:solidFill>
                <a:schemeClr val="tx1"/>
              </a:solidFill>
            </a:endParaRPr>
          </a:p>
          <a:p>
            <a:pPr lvl="1"/>
            <a:r>
              <a:rPr lang="ru-RU" sz="2200" dirty="0" smtClean="0">
                <a:solidFill>
                  <a:schemeClr val="tx1"/>
                </a:solidFill>
              </a:rPr>
              <a:t>Рабочая частота, Гц</a:t>
            </a:r>
            <a:r>
              <a:rPr lang="en-US" sz="22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ru-RU" sz="2200" dirty="0" smtClean="0">
                <a:solidFill>
                  <a:schemeClr val="tx1"/>
                </a:solidFill>
              </a:rPr>
              <a:t>Рабочая температура, </a:t>
            </a:r>
            <a:r>
              <a:rPr lang="en-US" sz="2200" dirty="0" smtClean="0">
                <a:solidFill>
                  <a:schemeClr val="tx1"/>
                </a:solidFill>
              </a:rPr>
              <a:t>C.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По первому параметру (</a:t>
            </a:r>
            <a:r>
              <a:rPr lang="en-US" dirty="0" smtClean="0"/>
              <a:t>I</a:t>
            </a:r>
            <a:r>
              <a:rPr lang="ru-RU" dirty="0" err="1" smtClean="0"/>
              <a:t>обр</a:t>
            </a:r>
            <a:r>
              <a:rPr lang="ru-RU" dirty="0" smtClean="0"/>
              <a:t>), выпрямительные диоды делят на диоды: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Малой мощности, прямой ток до 300мА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Средней мощности, прямой ток 300мА – 10А,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Большой мощности – силовые, максимальный прямой ток определяется классом и составляет 10, 16, 25, 40 – 1600 А.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Обозначение выпрямительного диода на схеме 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lvl="1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5602" name="Picture 2" descr="C:\Users\MoonWalkerPC\Desktop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5270" y="4857760"/>
            <a:ext cx="310873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5643570" cy="642939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Кристаллы кремния или германия (3) </a:t>
            </a:r>
            <a:r>
              <a:rPr lang="ru-RU" sz="2000" dirty="0" smtClean="0"/>
              <a:t>с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</a:t>
            </a:r>
            <a:r>
              <a:rPr lang="ru-RU" sz="2000" dirty="0" err="1" smtClean="0"/>
              <a:t>p-n</a:t>
            </a:r>
            <a:r>
              <a:rPr lang="ru-RU" sz="2000" dirty="0" smtClean="0"/>
              <a:t> переходом (4) припаиваются к </a:t>
            </a:r>
            <a:r>
              <a:rPr lang="ru-RU" sz="2000" dirty="0" err="1" smtClean="0"/>
              <a:t>кристаллодержателю</a:t>
            </a:r>
            <a:r>
              <a:rPr lang="ru-RU" sz="2000" dirty="0" smtClean="0"/>
              <a:t> (2), являющемся одновременно основанием корпуса. К </a:t>
            </a:r>
            <a:r>
              <a:rPr lang="ru-RU" sz="2000" dirty="0" err="1" smtClean="0"/>
              <a:t>кристаллодержателю</a:t>
            </a:r>
            <a:r>
              <a:rPr lang="ru-RU" sz="2000" dirty="0" smtClean="0"/>
              <a:t> приваривается корпус (7) со стеклянным изолятором (6), через который проходит вывод одного из электродов (5).</a:t>
            </a:r>
          </a:p>
          <a:p>
            <a:endParaRPr lang="ru-RU" sz="2000" dirty="0" smtClean="0"/>
          </a:p>
          <a:p>
            <a:r>
              <a:rPr lang="ru-RU" sz="2000" dirty="0" smtClean="0"/>
              <a:t>Маломощные </a:t>
            </a:r>
            <a:r>
              <a:rPr lang="ru-RU" sz="2000" dirty="0" smtClean="0"/>
              <a:t>диоды, обладающие относительно малыми габаритами и весом, имеют гибкие выводы (1) с помощью которых они монтируются в схемах.</a:t>
            </a:r>
          </a:p>
          <a:p>
            <a:endParaRPr lang="ru-RU" sz="2000" dirty="0" smtClean="0"/>
          </a:p>
          <a:p>
            <a:r>
              <a:rPr lang="ru-RU" sz="2000" dirty="0" smtClean="0"/>
              <a:t>У </a:t>
            </a:r>
            <a:r>
              <a:rPr lang="ru-RU" sz="2000" dirty="0" smtClean="0"/>
              <a:t>диодов средней мощности и мощных, рассчитанных на значительные токи, выводы (1) значительно мощнее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 smtClean="0"/>
              <a:t>Промышленностью </a:t>
            </a:r>
            <a:r>
              <a:rPr lang="ru-RU" sz="2000" dirty="0" smtClean="0"/>
              <a:t>в основном выпускаются германиевые (</a:t>
            </a:r>
            <a:r>
              <a:rPr lang="ru-RU" sz="2000" dirty="0" err="1" smtClean="0"/>
              <a:t>Ge</a:t>
            </a:r>
            <a:r>
              <a:rPr lang="ru-RU" sz="2000" dirty="0" smtClean="0"/>
              <a:t>) и кремниевые (</a:t>
            </a:r>
            <a:r>
              <a:rPr lang="ru-RU" sz="2000" dirty="0" err="1" smtClean="0"/>
              <a:t>Si</a:t>
            </a:r>
            <a:r>
              <a:rPr lang="ru-RU" sz="2000" dirty="0" smtClean="0"/>
              <a:t>) диоды. </a:t>
            </a:r>
            <a:endParaRPr lang="ru-RU" sz="2000" dirty="0"/>
          </a:p>
        </p:txBody>
      </p:sp>
      <p:pic>
        <p:nvPicPr>
          <p:cNvPr id="4" name="Рисунок 3" descr="C:\Users\Mikhail\Desktop\sredniy-diod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5008" y="1571612"/>
            <a:ext cx="3428992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</a:t>
            </a:r>
            <a:r>
              <a:rPr lang="ru-RU" sz="2000" dirty="0" smtClean="0"/>
              <a:t>ВАХ </a:t>
            </a:r>
            <a:r>
              <a:rPr lang="ru-RU" sz="2000" dirty="0" smtClean="0"/>
              <a:t>выпрямительных диодов при различных температурах окружающей </a:t>
            </a:r>
            <a:r>
              <a:rPr lang="ru-RU" sz="2000" dirty="0" smtClean="0"/>
              <a:t>среды</a:t>
            </a:r>
            <a:r>
              <a:rPr lang="en-US" sz="2000" dirty="0" smtClean="0"/>
              <a:t>:</a:t>
            </a:r>
            <a:endParaRPr lang="ru-RU" sz="2000" dirty="0"/>
          </a:p>
        </p:txBody>
      </p:sp>
      <p:pic>
        <p:nvPicPr>
          <p:cNvPr id="4" name="Рисунок 3" descr="C:\Users\Mikhail\Desktop\крегер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2000240"/>
            <a:ext cx="7786742" cy="3929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Кремниевые диоды обладают малыми обратными токами, более высокой рабочей температурой (150 - 200 °С против 80 - 100 °С), выдерживают большие обратные напряжения и плотности тока (60 - 80 А/см2 против 20 - 40 А/см2). Кроме того, кремний – широко распространенный элемент (в отличие от германиевых диодов, который относится к редкоземельным элементам).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 smtClean="0"/>
              <a:t>К </a:t>
            </a:r>
            <a:r>
              <a:rPr lang="ru-RU" sz="2400" dirty="0" smtClean="0"/>
              <a:t>преимуществам германиевых диодов можно отнести малое падение напряжения при протекании прямого тока (0,3 - 0,6 В против 0,8 - 1,2 В). Кроме названных полупроводниковых материалов, в сверхвысокочастотных цепях используют арсенид галлия </a:t>
            </a:r>
            <a:r>
              <a:rPr lang="ru-RU" sz="2400" dirty="0" err="1" smtClean="0"/>
              <a:t>GaAs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Полупроводниковые диоды по технологии изготовления делятся на два класса: точечные и плоскостные.</a:t>
            </a:r>
          </a:p>
          <a:p>
            <a:endParaRPr lang="en-US" sz="2400" dirty="0" smtClean="0"/>
          </a:p>
          <a:p>
            <a:r>
              <a:rPr lang="ru-RU" sz="2400" dirty="0" smtClean="0"/>
              <a:t>Точечный </a:t>
            </a:r>
            <a:r>
              <a:rPr lang="ru-RU" sz="2400" dirty="0" smtClean="0"/>
              <a:t>диод образуют </a:t>
            </a:r>
            <a:r>
              <a:rPr lang="ru-RU" sz="2400" dirty="0" err="1" smtClean="0"/>
              <a:t>Si</a:t>
            </a:r>
            <a:r>
              <a:rPr lang="ru-RU" sz="2400" dirty="0" smtClean="0"/>
              <a:t>- или Ge-пластина n-типа площадью 0,5 - 1,5 мм2 и стальная игла, образующая </a:t>
            </a:r>
            <a:r>
              <a:rPr lang="ru-RU" sz="2400" dirty="0" err="1" smtClean="0"/>
              <a:t>p</a:t>
            </a:r>
            <a:r>
              <a:rPr lang="ru-RU" sz="2400" dirty="0" smtClean="0"/>
              <a:t>–n-переход в месте контакта. В результате малой площади переход имеет малую емкость, следовательно, такой диод способен работать в высокочастотных цепях. Но ток через переход не может быть большим (обычно не более 100 мА).</a:t>
            </a:r>
          </a:p>
          <a:p>
            <a:endParaRPr lang="en-US" sz="2400" dirty="0" smtClean="0"/>
          </a:p>
          <a:p>
            <a:r>
              <a:rPr lang="ru-RU" sz="2400" dirty="0" smtClean="0"/>
              <a:t>Плоскостной </a:t>
            </a:r>
            <a:r>
              <a:rPr lang="ru-RU" sz="2400" dirty="0" smtClean="0"/>
              <a:t>диод состоит из двух соединенных </a:t>
            </a:r>
            <a:r>
              <a:rPr lang="ru-RU" sz="2400" dirty="0" err="1" smtClean="0"/>
              <a:t>Si</a:t>
            </a:r>
            <a:r>
              <a:rPr lang="ru-RU" sz="2400" dirty="0" smtClean="0"/>
              <a:t>- или Ge-пластин с разной электропроводностью. Большая площадь контакта ведет к большой емкости перехода и относительно низкой рабочей частоте, но проходящий ток может быть большим (до 6000 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86058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r>
              <a:rPr lang="ru-RU" dirty="0" smtClean="0"/>
              <a:t>ВАХ </a:t>
            </a:r>
            <a:r>
              <a:rPr lang="en-US" dirty="0" smtClean="0"/>
              <a:t>p-n </a:t>
            </a:r>
            <a:r>
              <a:rPr lang="ru-RU" dirty="0" smtClean="0"/>
              <a:t>перехода</a:t>
            </a:r>
          </a:p>
          <a:p>
            <a:pPr lvl="1"/>
            <a:r>
              <a:rPr lang="ru-RU" sz="2400" dirty="0" smtClean="0"/>
              <a:t>Теоретическая ВАХ </a:t>
            </a:r>
            <a:r>
              <a:rPr lang="en-US" sz="2400" dirty="0" smtClean="0"/>
              <a:t>p</a:t>
            </a:r>
            <a:r>
              <a:rPr lang="ru-RU" sz="2400" dirty="0" smtClean="0"/>
              <a:t>-</a:t>
            </a:r>
            <a:r>
              <a:rPr lang="en-US" sz="2400" dirty="0" smtClean="0"/>
              <a:t>n </a:t>
            </a:r>
            <a:r>
              <a:rPr lang="ru-RU" sz="2400" dirty="0" smtClean="0"/>
              <a:t>перехода и влияние температуры на прямой и обратный </a:t>
            </a:r>
            <a:r>
              <a:rPr lang="ru-RU" sz="2400" dirty="0" smtClean="0"/>
              <a:t>токи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1"/>
            <a:r>
              <a:rPr lang="ru-RU" dirty="0" smtClean="0"/>
              <a:t>Реальная ВАХ </a:t>
            </a:r>
            <a:r>
              <a:rPr lang="en-US" dirty="0" smtClean="0"/>
              <a:t>p-n </a:t>
            </a:r>
            <a:r>
              <a:rPr lang="ru-RU" dirty="0" smtClean="0"/>
              <a:t>перехода</a:t>
            </a:r>
          </a:p>
          <a:p>
            <a:pPr lvl="1"/>
            <a:r>
              <a:rPr lang="ru-RU" dirty="0" smtClean="0"/>
              <a:t>Туннельный, лавинный, тепловой </a:t>
            </a:r>
            <a:r>
              <a:rPr lang="ru-RU" dirty="0" smtClean="0"/>
              <a:t>пробои</a:t>
            </a:r>
          </a:p>
          <a:p>
            <a:pPr lvl="1"/>
            <a:endParaRPr lang="ru-RU" dirty="0" smtClean="0"/>
          </a:p>
          <a:p>
            <a:r>
              <a:rPr lang="ru-RU" dirty="0" smtClean="0"/>
              <a:t>Выпрямительный диод</a:t>
            </a:r>
            <a:endParaRPr lang="ru-RU" dirty="0" smtClean="0"/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Вольт-амперная</a:t>
            </a:r>
            <a:r>
              <a:rPr lang="ru-RU" sz="3200" dirty="0" smtClean="0"/>
              <a:t> характеристика </a:t>
            </a:r>
            <a:r>
              <a:rPr lang="en-US" sz="3200" dirty="0" smtClean="0"/>
              <a:t>p-n </a:t>
            </a:r>
            <a:r>
              <a:rPr lang="ru-RU" sz="3200" dirty="0" smtClean="0"/>
              <a:t>перехода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Общее </a:t>
            </a:r>
            <a:r>
              <a:rPr lang="ru-RU" sz="2000" dirty="0"/>
              <a:t>выражение для </a:t>
            </a:r>
            <a:r>
              <a:rPr lang="ru-RU" sz="2000" dirty="0" err="1" smtClean="0"/>
              <a:t>вольт-амперной</a:t>
            </a:r>
            <a:r>
              <a:rPr lang="ru-RU" sz="2000" dirty="0" smtClean="0"/>
              <a:t> </a:t>
            </a:r>
            <a:r>
              <a:rPr lang="ru-RU" sz="2000" dirty="0"/>
              <a:t>характеристики </a:t>
            </a:r>
            <a:r>
              <a:rPr lang="ru-RU" sz="2000" dirty="0" smtClean="0"/>
              <a:t>p-n-перехода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</a:t>
            </a:r>
            <a:r>
              <a:rPr lang="en-US" sz="3600" dirty="0" smtClean="0"/>
              <a:t>I</a:t>
            </a:r>
            <a:r>
              <a:rPr lang="ru-RU" sz="3600" dirty="0"/>
              <a:t>=</a:t>
            </a:r>
            <a:r>
              <a:rPr lang="en-US" sz="3600" dirty="0"/>
              <a:t>I</a:t>
            </a:r>
            <a:r>
              <a:rPr lang="ru-RU" sz="3600" baseline="-25000" dirty="0"/>
              <a:t>0</a:t>
            </a:r>
            <a:r>
              <a:rPr lang="ru-RU" sz="3600" dirty="0"/>
              <a:t> [</a:t>
            </a:r>
            <a:r>
              <a:rPr lang="en-US" sz="3600" dirty="0"/>
              <a:t>exp</a:t>
            </a:r>
            <a:r>
              <a:rPr lang="ru-RU" sz="3600" dirty="0" smtClean="0"/>
              <a:t>(</a:t>
            </a:r>
            <a:r>
              <a:rPr lang="en-US" sz="3600" baseline="30000" dirty="0"/>
              <a:t>u</a:t>
            </a:r>
            <a:r>
              <a:rPr lang="en-US" sz="3600" dirty="0"/>
              <a:t>/</a:t>
            </a:r>
            <a:r>
              <a:rPr lang="en-US" sz="3600" baseline="-25000" dirty="0" err="1"/>
              <a:t>jT</a:t>
            </a:r>
            <a:r>
              <a:rPr lang="ru-RU" sz="3600" dirty="0" smtClean="0"/>
              <a:t>)</a:t>
            </a:r>
            <a:r>
              <a:rPr lang="ru-RU" sz="3600" dirty="0"/>
              <a:t>−1</a:t>
            </a:r>
            <a:r>
              <a:rPr lang="ru-RU" sz="3600" dirty="0" smtClean="0"/>
              <a:t>] </a:t>
            </a:r>
          </a:p>
          <a:p>
            <a:r>
              <a:rPr lang="ru-RU" sz="2000" dirty="0"/>
              <a:t>I</a:t>
            </a:r>
            <a:r>
              <a:rPr lang="ru-RU" sz="2000" baseline="-25000" dirty="0"/>
              <a:t>0</a:t>
            </a:r>
            <a:r>
              <a:rPr lang="ru-RU" sz="2000" dirty="0"/>
              <a:t> – тепловой </a:t>
            </a:r>
            <a:r>
              <a:rPr lang="ru-RU" sz="2000" dirty="0" smtClean="0"/>
              <a:t>обратный </a:t>
            </a:r>
            <a:r>
              <a:rPr lang="ru-RU" sz="2000" dirty="0"/>
              <a:t>ток </a:t>
            </a:r>
            <a:r>
              <a:rPr lang="ru-RU" sz="2000" dirty="0" smtClean="0"/>
              <a:t>p-n-перехода</a:t>
            </a:r>
            <a:r>
              <a:rPr lang="en-US" sz="2000" dirty="0" smtClean="0"/>
              <a:t>;</a:t>
            </a:r>
          </a:p>
          <a:p>
            <a:r>
              <a:rPr lang="ru-RU" sz="2000" dirty="0"/>
              <a:t>U – напряжение на </a:t>
            </a:r>
            <a:r>
              <a:rPr lang="ru-RU" sz="2000" dirty="0" smtClean="0"/>
              <a:t>p-n-переходе</a:t>
            </a:r>
            <a:r>
              <a:rPr lang="en-US" sz="2000" dirty="0" smtClean="0"/>
              <a:t>;</a:t>
            </a:r>
          </a:p>
          <a:p>
            <a:r>
              <a:rPr lang="ru-RU" sz="2000" dirty="0" err="1" smtClean="0"/>
              <a:t>j</a:t>
            </a:r>
            <a:r>
              <a:rPr lang="en-US" sz="2000" dirty="0" smtClean="0"/>
              <a:t>T</a:t>
            </a:r>
            <a:r>
              <a:rPr lang="ru-RU" sz="2000" dirty="0" smtClean="0"/>
              <a:t>= </a:t>
            </a:r>
            <a:r>
              <a:rPr lang="en-US" sz="2000" dirty="0" smtClean="0"/>
              <a:t>k(T/q)</a:t>
            </a:r>
            <a:r>
              <a:rPr lang="ru-RU" sz="2000" dirty="0" smtClean="0"/>
              <a:t>– </a:t>
            </a:r>
            <a:r>
              <a:rPr lang="ru-RU" sz="2000" dirty="0"/>
              <a:t>тепловой потенциал равный </a:t>
            </a:r>
            <a:r>
              <a:rPr lang="ru-RU" sz="2000" dirty="0" smtClean="0"/>
              <a:t>контактной</a:t>
            </a:r>
            <a:r>
              <a:rPr lang="en-US" sz="2000" dirty="0"/>
              <a:t> </a:t>
            </a:r>
            <a:r>
              <a:rPr lang="ru-RU" sz="2000" dirty="0"/>
              <a:t>разности потенциалов (</a:t>
            </a:r>
            <a:r>
              <a:rPr lang="en-US" sz="2000" dirty="0"/>
              <a:t>J</a:t>
            </a:r>
            <a:r>
              <a:rPr lang="ru-RU" sz="2000" dirty="0"/>
              <a:t>к) на границе p-n-перехода при отсутствии внешнего напряжения (при T = 300 К,  </a:t>
            </a:r>
            <a:r>
              <a:rPr lang="ru-RU" sz="2000" dirty="0" err="1"/>
              <a:t>jт</a:t>
            </a:r>
            <a:r>
              <a:rPr lang="ru-RU" sz="2000" dirty="0"/>
              <a:t> = 0,025 </a:t>
            </a:r>
            <a:r>
              <a:rPr lang="ru-RU" sz="2000" dirty="0" smtClean="0"/>
              <a:t>В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k – </a:t>
            </a:r>
            <a:r>
              <a:rPr lang="ru-RU" sz="2000" dirty="0" smtClean="0"/>
              <a:t>постоянная Больцмана</a:t>
            </a:r>
          </a:p>
          <a:p>
            <a:r>
              <a:rPr lang="en-US" sz="2000" dirty="0" smtClean="0"/>
              <a:t>T – </a:t>
            </a:r>
            <a:r>
              <a:rPr lang="ru-RU" sz="2000" dirty="0" smtClean="0"/>
              <a:t>абсолютная температура</a:t>
            </a:r>
          </a:p>
          <a:p>
            <a:r>
              <a:rPr lang="en-US" sz="2000" dirty="0" smtClean="0"/>
              <a:t> q– </a:t>
            </a:r>
            <a:r>
              <a:rPr lang="ru-RU" sz="2000" dirty="0" smtClean="0"/>
              <a:t>заряд электрона</a:t>
            </a:r>
            <a:endParaRPr lang="en-US" sz="2000" dirty="0" smtClean="0"/>
          </a:p>
          <a:p>
            <a:endParaRPr lang="en-US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Теоретическая ВАХ </a:t>
            </a:r>
            <a:r>
              <a:rPr lang="en-US" sz="2800" dirty="0" smtClean="0"/>
              <a:t>p</a:t>
            </a:r>
            <a:r>
              <a:rPr lang="ru-RU" sz="2800" dirty="0" smtClean="0"/>
              <a:t>-</a:t>
            </a:r>
            <a:r>
              <a:rPr lang="en-US" sz="2800" dirty="0" smtClean="0"/>
              <a:t>n </a:t>
            </a:r>
            <a:r>
              <a:rPr lang="ru-RU" sz="2800" dirty="0" smtClean="0"/>
              <a:t>перехода и влияние температуры на прямой и обратный токи</a:t>
            </a:r>
            <a:endParaRPr lang="ru-RU" sz="28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2071678"/>
            <a:ext cx="7929586" cy="47863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ru-RU" sz="2000" dirty="0" err="1" smtClean="0"/>
              <a:t>Вольт-амперная</a:t>
            </a:r>
            <a:r>
              <a:rPr lang="ru-RU" sz="2000" dirty="0" smtClean="0"/>
              <a:t> </a:t>
            </a:r>
            <a:r>
              <a:rPr lang="ru-RU" sz="2000" dirty="0"/>
              <a:t>характеристика представляет собой график зависимости тока во внешней цепи </a:t>
            </a:r>
            <a:r>
              <a:rPr lang="ru-RU" sz="2000" dirty="0" err="1"/>
              <a:t>p-n</a:t>
            </a:r>
            <a:r>
              <a:rPr lang="ru-RU" sz="2000" dirty="0"/>
              <a:t> перехода от значения и полярности напряжения, прикладываемого к нему. Эта зависимость может быть получена </a:t>
            </a:r>
            <a:r>
              <a:rPr lang="ru-RU" sz="2000" dirty="0" smtClean="0"/>
              <a:t>экспериментально </a:t>
            </a:r>
            <a:r>
              <a:rPr lang="ru-RU" sz="2000" dirty="0"/>
              <a:t>или рассчитана на основании уравнения вольтамперной характеристики.</a:t>
            </a:r>
            <a:endParaRPr lang="ru-RU" sz="20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20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2000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20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1600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1600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1600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MoonWalkerPC\Desktop\теоре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143380"/>
            <a:ext cx="3131962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Autofit/>
          </a:bodyPr>
          <a:lstStyle/>
          <a:p>
            <a:r>
              <a:rPr lang="ru-RU" sz="2100" dirty="0" smtClean="0"/>
              <a:t>Обратный ток создается дрейфом через p-n-переход неосновных носителей заряда. Поскольку концентрация неосновных носителей заряда на несколько порядков ниже, чем основных, обратный </a:t>
            </a:r>
            <a:r>
              <a:rPr lang="ru-RU" sz="2100" dirty="0" smtClean="0"/>
              <a:t>ток</a:t>
            </a:r>
            <a:br>
              <a:rPr lang="ru-RU" sz="2100" dirty="0" smtClean="0"/>
            </a:br>
            <a:r>
              <a:rPr lang="ru-RU" sz="2100" dirty="0" smtClean="0"/>
              <a:t>несоизмеримо меньше прямого.</a:t>
            </a:r>
          </a:p>
          <a:p>
            <a:endParaRPr lang="ru-RU" sz="2100" dirty="0" smtClean="0"/>
          </a:p>
          <a:p>
            <a:r>
              <a:rPr lang="ru-RU" sz="2100" dirty="0" smtClean="0"/>
              <a:t>При </a:t>
            </a:r>
            <a:r>
              <a:rPr lang="ru-RU" sz="2100" dirty="0" smtClean="0"/>
              <a:t>небольшом увеличении обратного напряжения от нуля обратный ток сначала возрастает до значения, равного значению теплового тока (I</a:t>
            </a:r>
            <a:r>
              <a:rPr lang="ru-RU" sz="2100" baseline="-25000" dirty="0" smtClean="0"/>
              <a:t>0</a:t>
            </a:r>
            <a:r>
              <a:rPr lang="ru-RU" sz="2100" dirty="0" smtClean="0"/>
              <a:t>), а с дальнейшим увеличением </a:t>
            </a:r>
            <a:r>
              <a:rPr lang="ru-RU" sz="2100" dirty="0" err="1" smtClean="0"/>
              <a:t>Uобр</a:t>
            </a:r>
            <a:r>
              <a:rPr lang="ru-RU" sz="2100" dirty="0" smtClean="0"/>
              <a:t> ток остается постоянным</a:t>
            </a:r>
            <a:r>
              <a:rPr lang="ru-RU" sz="2100" dirty="0" smtClean="0"/>
              <a:t>.</a:t>
            </a:r>
          </a:p>
          <a:p>
            <a:endParaRPr lang="ru-RU" sz="2100" dirty="0" smtClean="0"/>
          </a:p>
          <a:p>
            <a:r>
              <a:rPr lang="ru-RU" sz="2100" dirty="0" smtClean="0"/>
              <a:t>Это </a:t>
            </a:r>
            <a:r>
              <a:rPr lang="ru-RU" sz="2100" dirty="0" smtClean="0"/>
              <a:t>объясняется тем, что при очень малых значениях обратного напряжения еще есть незначительная диффузия основных носителей заряда, встречное движение которых уменьшает результирующий ток в обратном направлении. Когда эта диффузия прекращается, значение обратного тока определяется только движением через переход неосновных носителей, количество которых в полупроводнике не зависит от напряжения.</a:t>
            </a:r>
            <a:endParaRPr lang="ru-RU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Реальная ВАХ </a:t>
            </a:r>
            <a:r>
              <a:rPr lang="en-US" dirty="0" smtClean="0"/>
              <a:t>p-n </a:t>
            </a:r>
            <a:r>
              <a:rPr lang="ru-RU" dirty="0" smtClean="0"/>
              <a:t>перехода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6434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Однако уравнение </a:t>
            </a:r>
            <a:r>
              <a:rPr lang="ru-RU" sz="2400" dirty="0" smtClean="0"/>
              <a:t> </a:t>
            </a:r>
            <a:r>
              <a:rPr lang="en-US" sz="2400" dirty="0" smtClean="0"/>
              <a:t>I</a:t>
            </a:r>
            <a:r>
              <a:rPr lang="ru-RU" sz="2400" dirty="0" smtClean="0"/>
              <a:t>=</a:t>
            </a:r>
            <a:r>
              <a:rPr lang="en-US" sz="2400" dirty="0" smtClean="0"/>
              <a:t>I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[</a:t>
            </a:r>
            <a:r>
              <a:rPr lang="en-US" sz="2400" dirty="0" smtClean="0"/>
              <a:t>exp</a:t>
            </a:r>
            <a:r>
              <a:rPr lang="ru-RU" sz="2400" dirty="0" smtClean="0"/>
              <a:t>(</a:t>
            </a:r>
            <a:r>
              <a:rPr lang="en-US" sz="2400" baseline="30000" dirty="0" smtClean="0"/>
              <a:t>u</a:t>
            </a:r>
            <a:r>
              <a:rPr lang="en-US" sz="2400" dirty="0" smtClean="0"/>
              <a:t>/</a:t>
            </a:r>
            <a:r>
              <a:rPr lang="en-US" sz="2400" baseline="-25000" dirty="0" err="1" smtClean="0"/>
              <a:t>jT</a:t>
            </a:r>
            <a:r>
              <a:rPr lang="ru-RU" sz="2400" dirty="0" smtClean="0"/>
              <a:t>)−1] весьма приблизительно совпадает с реальными </a:t>
            </a:r>
            <a:r>
              <a:rPr lang="ru-RU" sz="2400" dirty="0" err="1" smtClean="0"/>
              <a:t>вольт-амперными</a:t>
            </a:r>
            <a:r>
              <a:rPr lang="ru-RU" sz="2400" dirty="0" smtClean="0"/>
              <a:t> характеристиками, так как не учитывает </a:t>
            </a:r>
            <a:r>
              <a:rPr lang="ru-RU" sz="2400" dirty="0" smtClean="0"/>
              <a:t>таких процессов, как :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</a:rPr>
              <a:t>Генерация и рекомбинация носителей в запирающем слое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</a:rPr>
              <a:t>Поверхностные утечки тока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</a:rPr>
              <a:t>Падение напряжения на сопротивлении нейтральных областей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</a:rPr>
              <a:t>Явлении теплового, лавинного и туннельного пробоев.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График реальной ВАХ </a:t>
            </a:r>
            <a:r>
              <a:rPr lang="en-US" dirty="0" smtClean="0"/>
              <a:t>p-n </a:t>
            </a:r>
            <a:r>
              <a:rPr lang="ru-RU" dirty="0" smtClean="0"/>
              <a:t>перехода</a:t>
            </a:r>
            <a:endParaRPr lang="ru-RU" dirty="0"/>
          </a:p>
        </p:txBody>
      </p:sp>
      <p:pic>
        <p:nvPicPr>
          <p:cNvPr id="4" name="Рисунок 3" descr="C:\Users\Mikhail\Desktop\ревах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500174"/>
            <a:ext cx="6429420" cy="5143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</a:t>
            </a:r>
            <a:r>
              <a:rPr lang="ru-RU" sz="2000" dirty="0" smtClean="0"/>
              <a:t>оцессы генерации и рекомбинации носителей заряда в запирающем слое для некоторых типов полупроводников (например, для кремния) могут оказывать существенное влияние на вид </a:t>
            </a:r>
            <a:r>
              <a:rPr lang="ru-RU" sz="2000" dirty="0" smtClean="0"/>
              <a:t>ВАХ. </a:t>
            </a:r>
            <a:r>
              <a:rPr lang="ru-RU" sz="2000" dirty="0" smtClean="0"/>
              <a:t>В отсутствие внешнего напряжения между процессами генерации и рекомбинации устанавливается равновесие. При приложении к переходу обратного напряжения дырки и электроны, образующиеся в результате генерации, выводятся полем запирающего слоя. Это приводит к появлению дополнительного тока генерации, совпадающего с обратным током перехода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Это </a:t>
            </a:r>
            <a:r>
              <a:rPr lang="ru-RU" sz="2000" dirty="0" smtClean="0"/>
              <a:t>приводит к появлению дополнительного тока генерации, совпадающего с обратным током перехода. Величина такого тока существенно зависит от параметров полупроводника и концентрации примесей (при увеличении концентрации примесей ток генерации растет) и может превысить значение тока насыщения, став основной составляющей обратного тока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 smtClean="0"/>
              <a:t>некотором обратном напряжении наблюдается резкое возрастание обратного тока. Это явление называют пробоем </a:t>
            </a:r>
            <a:r>
              <a:rPr lang="ru-RU" sz="2000" dirty="0" smtClean="0"/>
              <a:t>перехода.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571480"/>
            <a:ext cx="9131121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Туннельный, лавинный, тепловой пробои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Туннельный </a:t>
            </a:r>
            <a:r>
              <a:rPr lang="ru-RU" sz="2000" dirty="0" smtClean="0"/>
              <a:t>пробой возникает при малой ширине </a:t>
            </a:r>
            <a:r>
              <a:rPr lang="ru-RU" sz="2000" i="1" dirty="0" smtClean="0"/>
              <a:t>p-n</a:t>
            </a:r>
            <a:r>
              <a:rPr lang="ru-RU" sz="2000" dirty="0" smtClean="0"/>
              <a:t>-перехода (например, при </a:t>
            </a:r>
            <a:r>
              <a:rPr lang="ru-RU" sz="2000" dirty="0" err="1" smtClean="0"/>
              <a:t>низкоомной</a:t>
            </a:r>
            <a:r>
              <a:rPr lang="ru-RU" sz="2000" dirty="0" smtClean="0"/>
              <a:t> базе), когда при большом обратном напряжении электроны проникают за барьер без преодоления самого барьера. В результате туннельного пробоя ток через переход резко возрастает и обратная ветвь ВАХ идет перпендикулярно оси напряжений вниз</a:t>
            </a:r>
            <a:r>
              <a:rPr lang="ru-RU" sz="2000" dirty="0" smtClean="0"/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Лавинный</a:t>
            </a:r>
            <a:r>
              <a:rPr lang="ru-RU" sz="2000" b="1" dirty="0" smtClean="0"/>
              <a:t> </a:t>
            </a:r>
            <a:r>
              <a:rPr lang="ru-RU" sz="2000" dirty="0" smtClean="0"/>
              <a:t>пробой возникает в том случае, если при движении до очередного соударения с нейтральным атомом кристалла электрон или дырка приобретают энергию, достаточную для ионизации этого атома, при этом рождаются новые пары электрон-дырка, происходит лавинообразное размножение носителей зарядов; здесь основную роль играют неосновные носители, они приобретают большую скорость. Лавинный пробой имеет место в переходах с большими удельными сопротивлениями базы («</a:t>
            </a:r>
            <a:r>
              <a:rPr lang="ru-RU" sz="2000" dirty="0" err="1" smtClean="0"/>
              <a:t>высокоомная</a:t>
            </a:r>
            <a:r>
              <a:rPr lang="ru-RU" sz="2000" dirty="0" smtClean="0"/>
              <a:t> база»), т.е. в </a:t>
            </a:r>
            <a:r>
              <a:rPr lang="ru-RU" sz="2000" i="1" dirty="0" smtClean="0"/>
              <a:t>p-n</a:t>
            </a:r>
            <a:r>
              <a:rPr lang="ru-RU" sz="2000" dirty="0" smtClean="0"/>
              <a:t>-переходе с широким переходом</a:t>
            </a:r>
            <a:r>
              <a:rPr lang="ru-RU" sz="2000" dirty="0" smtClean="0"/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Тепловой</a:t>
            </a:r>
            <a:r>
              <a:rPr lang="ru-RU" sz="2000" b="1" dirty="0" smtClean="0"/>
              <a:t> </a:t>
            </a:r>
            <a:r>
              <a:rPr lang="ru-RU" sz="2000" dirty="0" smtClean="0"/>
              <a:t>пробой характеризуется сильным увеличением тока в области </a:t>
            </a:r>
            <a:r>
              <a:rPr lang="ru-RU" sz="2000" i="1" dirty="0" smtClean="0"/>
              <a:t>p-n</a:t>
            </a:r>
            <a:r>
              <a:rPr lang="ru-RU" sz="2000" dirty="0" smtClean="0"/>
              <a:t>-перехода в результате недостаточного </a:t>
            </a:r>
            <a:r>
              <a:rPr lang="ru-RU" sz="2000" dirty="0" err="1" smtClean="0"/>
              <a:t>теплоотвода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</TotalTime>
  <Words>847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ВАХ p-n перехода Выпрямительный диод</vt:lpstr>
      <vt:lpstr>Содержание</vt:lpstr>
      <vt:lpstr>Вольт-амперная характеристика p-n перехода</vt:lpstr>
      <vt:lpstr>Теоретическая ВАХ p-n перехода и влияние температуры на прямой и обратный токи</vt:lpstr>
      <vt:lpstr>Слайд 5</vt:lpstr>
      <vt:lpstr>Реальная ВАХ p-n перехода</vt:lpstr>
      <vt:lpstr>График реальной ВАХ p-n перехода</vt:lpstr>
      <vt:lpstr>Слайд 8</vt:lpstr>
      <vt:lpstr>Туннельный, лавинный, тепловой пробои</vt:lpstr>
      <vt:lpstr>Слайд 10</vt:lpstr>
      <vt:lpstr>Выпрямительный диод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</vt:vector>
  </TitlesOfParts>
  <Company>Okashii Otaku's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ВАХ p-n перехода Выпрямительный диод</dc:title>
  <dc:creator>123</dc:creator>
  <cp:lastModifiedBy>123</cp:lastModifiedBy>
  <cp:revision>10</cp:revision>
  <dcterms:created xsi:type="dcterms:W3CDTF">2016-12-19T07:31:33Z</dcterms:created>
  <dcterms:modified xsi:type="dcterms:W3CDTF">2016-12-19T09:01:52Z</dcterms:modified>
</cp:coreProperties>
</file>