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4313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n-US" alt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4313" algn="r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4313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n-US" alt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4313" algn="r">
              <a:buClrTx/>
              <a:buSzPct val="45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03BB369C-65D3-42D3-A257-4BC1011414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710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6B8C82-70A0-4E02-8F23-184AFDCD0D4C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68C6BB-C27E-40CF-AB18-9BFB9AD3E30B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7EA119-F7EA-4751-AFAE-7C57438D87D6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84BC5F-A1A3-413A-BBD2-81BB9634E1FE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294778-AB17-4FBC-A001-C62DD3A2717B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6F23EE-8023-41B5-A8A1-04AF75656BC5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CF99EE-DFAB-4ADA-8791-FDAA082A4BE6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19B2DA-97DC-4EE0-9FED-146F5B83E1AB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C3A5F1-5461-4452-9F1E-7E6804A808FB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9F973E-8584-4570-827A-E86288BB093B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5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0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99213" y="1417638"/>
            <a:ext cx="1827212" cy="5208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2413" cy="5208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45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43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5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3335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7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29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20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337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7754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91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65335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29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4963" y="1600200"/>
            <a:ext cx="2074862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7536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43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0"/>
            <a:ext cx="7769225" cy="7016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3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422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79813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2438400"/>
            <a:ext cx="3579812" cy="418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2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3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5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61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029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944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20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202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Microsoft Sans Serif" pitchFamily="32" charset="0"/>
          <a:ea typeface="Microsoft YaHei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Microsoft Sans Serif" pitchFamily="32" charset="0"/>
          <a:ea typeface="Microsoft YaHei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Microsoft Sans Serif" pitchFamily="32" charset="0"/>
          <a:ea typeface="Microsoft YaHei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Microsoft Sans Serif" pitchFamily="32" charset="0"/>
          <a:ea typeface="Microsoft YaHei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Microsoft Sans Serif" pitchFamily="32" charset="0"/>
          <a:ea typeface="Microsoft YaHei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Microsoft Sans Serif" pitchFamily="32" charset="0"/>
          <a:ea typeface="Microsoft YaHei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Microsoft Sans Serif" pitchFamily="32" charset="0"/>
          <a:ea typeface="Microsoft YaHei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Microsoft Sans Serif" pitchFamily="32" charset="0"/>
          <a:ea typeface="Microsoft YaHei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334000"/>
            <a:ext cx="7769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/>
        </p:nvSpPr>
        <p:spPr bwMode="auto">
          <a:xfrm>
            <a:off x="990600" y="5867400"/>
            <a:ext cx="77692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algn="r">
              <a:spcBef>
                <a:spcPts val="600"/>
              </a:spcBef>
              <a:defRPr sz="2400">
                <a:solidFill>
                  <a:srgbClr val="FFFFFF"/>
                </a:solidFill>
                <a:latin typeface="Microsoft Sans Serif" pitchFamily="32" charset="0"/>
                <a:ea typeface="Microsoft YaHei" charset="-122"/>
              </a:defRPr>
            </a:lvl1pPr>
            <a:lvl2pPr marL="457200" algn="r">
              <a:spcBef>
                <a:spcPts val="600"/>
              </a:spcBef>
              <a:defRPr sz="2400">
                <a:solidFill>
                  <a:srgbClr val="FFFFFF"/>
                </a:solidFill>
                <a:latin typeface="Microsoft Sans Serif" pitchFamily="32" charset="0"/>
                <a:ea typeface="Microsoft YaHei" charset="-122"/>
              </a:defRPr>
            </a:lvl2pPr>
            <a:lvl3pPr marL="914400" algn="r">
              <a:spcBef>
                <a:spcPts val="600"/>
              </a:spcBef>
              <a:defRPr sz="2400">
                <a:solidFill>
                  <a:srgbClr val="FFFFFF"/>
                </a:solidFill>
                <a:latin typeface="Microsoft Sans Serif" pitchFamily="32" charset="0"/>
                <a:ea typeface="Microsoft YaHei" charset="-122"/>
              </a:defRPr>
            </a:lvl3pPr>
            <a:lvl4pPr marL="1371600" algn="r">
              <a:spcBef>
                <a:spcPts val="600"/>
              </a:spcBef>
              <a:defRPr sz="2400">
                <a:solidFill>
                  <a:srgbClr val="FFFFFF"/>
                </a:solidFill>
                <a:latin typeface="Microsoft Sans Serif" pitchFamily="32" charset="0"/>
                <a:ea typeface="Microsoft YaHei" charset="-122"/>
              </a:defRPr>
            </a:lvl4pPr>
            <a:lvl5pPr marL="1828800" algn="r">
              <a:spcBef>
                <a:spcPts val="600"/>
              </a:spcBef>
              <a:defRPr sz="2400">
                <a:solidFill>
                  <a:srgbClr val="FFFFFF"/>
                </a:solidFill>
                <a:latin typeface="Microsoft Sans Serif" pitchFamily="32" charset="0"/>
                <a:ea typeface="Microsoft YaHei" charset="-122"/>
              </a:defRPr>
            </a:lvl5pPr>
            <a:lvl6pPr algn="r" defTabSz="449263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FFFFFF"/>
                </a:solidFill>
                <a:latin typeface="Microsoft Sans Serif" pitchFamily="32" charset="0"/>
                <a:ea typeface="Microsoft YaHei" charset="-122"/>
              </a:defRPr>
            </a:lvl6pPr>
            <a:lvl7pPr algn="r" defTabSz="449263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FFFFFF"/>
                </a:solidFill>
                <a:latin typeface="Microsoft Sans Serif" pitchFamily="32" charset="0"/>
                <a:ea typeface="Microsoft YaHei" charset="-122"/>
              </a:defRPr>
            </a:lvl7pPr>
            <a:lvl8pPr algn="r" defTabSz="449263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FFFFFF"/>
                </a:solidFill>
                <a:latin typeface="Microsoft Sans Serif" pitchFamily="32" charset="0"/>
                <a:ea typeface="Microsoft YaHei" charset="-122"/>
              </a:defRPr>
            </a:lvl8pPr>
            <a:lvl9pPr algn="r" defTabSz="449263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FFFFFF"/>
                </a:solidFill>
                <a:latin typeface="Microsoft Sans Serif" pitchFamily="32" charset="0"/>
                <a:ea typeface="Microsoft YaHei" charset="-122"/>
              </a:defRPr>
            </a:lvl9pPr>
          </a:lstStyle>
          <a:p>
            <a:r>
              <a:rPr lang="en-GB" altLang="ru-RU"/>
              <a:t>Для добавления текста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Microsoft Sans Serif" pitchFamily="32" charset="0"/>
          <a:ea typeface="Microsoft YaHei" charset="-122"/>
        </a:defRPr>
      </a:lvl2pPr>
      <a:lvl3pPr marL="11430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Microsoft Sans Serif" pitchFamily="32" charset="0"/>
          <a:ea typeface="Microsoft YaHei" charset="-122"/>
        </a:defRPr>
      </a:lvl3pPr>
      <a:lvl4pPr marL="16002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Microsoft Sans Serif" pitchFamily="32" charset="0"/>
          <a:ea typeface="Microsoft YaHei" charset="-122"/>
        </a:defRPr>
      </a:lvl4pPr>
      <a:lvl5pPr marL="20574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Microsoft Sans Serif" pitchFamily="32" charset="0"/>
          <a:ea typeface="Microsoft YaHei" charset="-122"/>
        </a:defRPr>
      </a:lvl5pPr>
      <a:lvl6pPr marL="25146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Microsoft Sans Serif" pitchFamily="32" charset="0"/>
          <a:ea typeface="Microsoft YaHei" charset="-122"/>
        </a:defRPr>
      </a:lvl6pPr>
      <a:lvl7pPr marL="29718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Microsoft Sans Serif" pitchFamily="32" charset="0"/>
          <a:ea typeface="Microsoft YaHei" charset="-122"/>
        </a:defRPr>
      </a:lvl7pPr>
      <a:lvl8pPr marL="34290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Microsoft Sans Serif" pitchFamily="32" charset="0"/>
          <a:ea typeface="Microsoft YaHei" charset="-122"/>
        </a:defRPr>
      </a:lvl8pPr>
      <a:lvl9pPr marL="38862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FFFFF"/>
          </a:solidFill>
          <a:latin typeface="Microsoft Sans Serif" pitchFamily="32" charset="0"/>
          <a:ea typeface="Microsoft YaHei" charset="-122"/>
        </a:defRPr>
      </a:lvl9pPr>
    </p:titleStyle>
    <p:bodyStyle>
      <a:lvl1pPr marL="342900" indent="-342900" algn="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ctr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ctr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ctr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06375" y="5256213"/>
            <a:ext cx="5410200" cy="1143000"/>
          </a:xfrm>
          <a:ln/>
        </p:spPr>
        <p:txBody>
          <a:bodyPr/>
          <a:lstStyle/>
          <a:p>
            <a:pPr algn="l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200">
                <a:solidFill>
                  <a:srgbClr val="000000"/>
                </a:solidFill>
              </a:rPr>
              <a:t>Фотоприёмники и солнечные батареи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505075" y="6381750"/>
            <a:ext cx="6351588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l">
              <a:lnSpc>
                <a:spcPct val="90000"/>
              </a:lnSpc>
              <a:spcBef>
                <a:spcPts val="575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n-US" altLang="ru-RU" sz="2300">
                <a:solidFill>
                  <a:srgbClr val="000000"/>
                </a:solidFill>
              </a:rPr>
              <a:t>Выполнил Кузин Константин гр. 21313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6934200" cy="7159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4D4D4D"/>
                </a:solidFill>
              </a:rPr>
              <a:t>Солнечные элементы с </a:t>
            </a:r>
            <a:br>
              <a:rPr lang="ru-RU" altLang="ru-RU" sz="4000">
                <a:solidFill>
                  <a:srgbClr val="4D4D4D"/>
                </a:solidFill>
              </a:rPr>
            </a:br>
            <a:r>
              <a:rPr lang="ru-RU" altLang="ru-RU" sz="4000">
                <a:solidFill>
                  <a:srgbClr val="4D4D4D"/>
                </a:solidFill>
              </a:rPr>
              <a:t>p-n-переходом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Физические процессы, происходящие при этом преобразовании, будут те же самые, что и в случае фотоприемников на основе диода с </a:t>
            </a:r>
            <a:r>
              <a:rPr lang="ru-RU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p-n-переходом. 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В отличие от фотодиода в солнечных элементах отсутствует внешний источник напряжения и при описании вольт-амперной характеристики этот факт необходимо учесть.</a:t>
            </a: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 </a:t>
            </a: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6934200" cy="7159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4D4D4D"/>
                </a:solidFill>
              </a:rPr>
              <a:t>Фотоприемник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Полупроводниковый прибор, регистрирующий оптическое излучение и преобразующий оптический сигнал на входе в электрический сигнал на выходе фотоприемника.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К фотоприемникам относятся:</a:t>
            </a: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Фоторезисторы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Фотодиоды на основе p-n-перехода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P-i-n-фотодиоды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Лавинные фотодиоды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фототранзисторы</a:t>
            </a: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6934200" cy="7159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4D4D4D"/>
                </a:solidFill>
              </a:rPr>
              <a:t>Фоторезисторы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Полупроводниковые резисторы, изменяющие свое электрическое сопративление под действием оптического излучения.</a:t>
            </a: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879725"/>
            <a:ext cx="344487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6934200" cy="7159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4D4D4D"/>
                </a:solidFill>
              </a:rPr>
              <a:t>Фотодиоды на основе </a:t>
            </a:r>
            <a:br>
              <a:rPr lang="ru-RU" altLang="ru-RU" sz="4000">
                <a:solidFill>
                  <a:srgbClr val="4D4D4D"/>
                </a:solidFill>
              </a:rPr>
            </a:br>
            <a:r>
              <a:rPr lang="ru-RU" altLang="ru-RU" sz="4000">
                <a:solidFill>
                  <a:srgbClr val="4D4D4D"/>
                </a:solidFill>
              </a:rPr>
              <a:t>p-n-перехода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Фотодиод – приемник оптического излучения, который преобразует попавший на его фоточувствительную область свет в электрический заряд за счет процессов в p-n-переходе.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Недостатки: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для генерации тока 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достаточной силы 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требуется мощный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световой источник.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Медленный отклик.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3444875"/>
            <a:ext cx="3290887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6934200" cy="7159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4D4D4D"/>
                </a:solidFill>
              </a:rPr>
              <a:t>P-i-n-фотодиоды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Указанные недостатки фотодиода на основе 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p-n-перехода устраняются в фотодиодах, где между p- и n-областями расположен i-слой с собственной проводимостью.</a:t>
            </a: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3887788"/>
            <a:ext cx="3527425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6934200" cy="7159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4D4D4D"/>
                </a:solidFill>
              </a:rPr>
              <a:t>Лавинные фотодиоды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Фотоприемник, в котором повышение квантовой эффективности реализуется за счет внутреннего усиления благодаря лавинному умножению в обратносмещенном p-n-переходе.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6934200" cy="7159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4D4D4D"/>
                </a:solidFill>
              </a:rPr>
              <a:t>Фототранзисторы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Структура фототранзистора эквивалентна структуре обычного биполярного p-n-p-транзистора, включенного в схеме с общим эмиттером. В отличие от биполярного транзистора у фототранзистора отсутствует электрический контакт к базе, а управление током базы осуществляется путем изменения ее освещенности.</a:t>
            </a: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6934200" cy="7159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4D4D4D"/>
                </a:solidFill>
              </a:rPr>
              <a:t>Солнечные батареи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Задача солнечных батареи заключается в том, чтобы превращать оптическое излучение в электрическую энергию.</a:t>
            </a: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311525"/>
            <a:ext cx="3384550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6934200" cy="7159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4D4D4D"/>
                </a:solidFill>
              </a:rPr>
              <a:t>Методы преобразования солнечной энергии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630363"/>
            <a:ext cx="6934200" cy="4267200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Первый метод связан с аккумулированием тепла в результате поглощения солнечного излучения теплоносителями.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>
                <a:srgbClr val="4D4D4D"/>
              </a:buClr>
              <a:buFont typeface="Verdana" pitchFamily="32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altLang="ru-RU" sz="1800">
                <a:solidFill>
                  <a:srgbClr val="4D4D4D"/>
                </a:solidFill>
                <a:latin typeface="Verdana" pitchFamily="32" charset="0"/>
                <a:ea typeface="굴림" charset="-127"/>
              </a:rPr>
              <a:t>Второй метод связан с прямым преобразованием солнечной энергии в электрическую энергию.</a:t>
            </a:r>
          </a:p>
          <a:p>
            <a:pPr marL="341313" indent="-339725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ru-RU" sz="1800">
              <a:solidFill>
                <a:srgbClr val="4D4D4D"/>
              </a:solidFill>
              <a:latin typeface="Verdana" pitchFamily="32" charset="0"/>
              <a:ea typeface="굴림" charset="-12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Microsoft Sans Serif"/>
        <a:ea typeface="Microsoft YaHei"/>
        <a:cs typeface=""/>
      </a:majorFont>
      <a:minorFont>
        <a:latin typeface="Microsoft Sans Serif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Microsoft Sans Serif"/>
        <a:ea typeface="Microsoft YaHei"/>
        <a:cs typeface=""/>
      </a:majorFont>
      <a:minorFont>
        <a:latin typeface="Microsoft Sans Serif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283</Words>
  <Application>Microsoft Office PowerPoint</Application>
  <PresentationFormat>Экран (4:3)</PresentationFormat>
  <Paragraphs>70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Times New Roman</vt:lpstr>
      <vt:lpstr>Microsoft Sans Serif</vt:lpstr>
      <vt:lpstr>Microsoft YaHei</vt:lpstr>
      <vt:lpstr>Arial</vt:lpstr>
      <vt:lpstr>Segoe UI</vt:lpstr>
      <vt:lpstr>Wingdings</vt:lpstr>
      <vt:lpstr>Verdana</vt:lpstr>
      <vt:lpstr>굴림</vt:lpstr>
      <vt:lpstr>Тема Office</vt:lpstr>
      <vt:lpstr>Тема Office</vt:lpstr>
      <vt:lpstr>Фотоприёмники и солнечные батареи</vt:lpstr>
      <vt:lpstr>Фотоприемник</vt:lpstr>
      <vt:lpstr>Фоторезисторы</vt:lpstr>
      <vt:lpstr>Фотодиоды на основе  p-n-перехода</vt:lpstr>
      <vt:lpstr>P-i-n-фотодиоды</vt:lpstr>
      <vt:lpstr>Лавинные фотодиоды</vt:lpstr>
      <vt:lpstr>Фототранзисторы</vt:lpstr>
      <vt:lpstr>Солнечные батареи</vt:lpstr>
      <vt:lpstr>Методы преобразования солнечной энергии</vt:lpstr>
      <vt:lpstr>Солнечные элементы с  p-n-переходом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artamonov</dc:creator>
  <cp:lastModifiedBy>artamonov</cp:lastModifiedBy>
  <cp:revision>356</cp:revision>
  <cp:lastPrinted>1601-01-01T00:00:00Z</cp:lastPrinted>
  <dcterms:created xsi:type="dcterms:W3CDTF">2016-12-13T17:28:24Z</dcterms:created>
  <dcterms:modified xsi:type="dcterms:W3CDTF">2019-03-11T08:01:42Z</dcterms:modified>
</cp:coreProperties>
</file>