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9" r:id="rId4"/>
    <p:sldId id="258" r:id="rId5"/>
    <p:sldId id="262" r:id="rId6"/>
    <p:sldId id="27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81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8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891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891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2CBA71-9D0C-427B-9B04-D258D086F8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8797-884F-46D5-A47D-9300A6C0B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57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B7D4-6D61-4BC4-8738-C2EE24B14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3DCE-A955-4BE6-8A6C-19D07232F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0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90D1-71EC-4589-B10D-DDD899BFF5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13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46E51-C1E7-40EC-88AE-B8B8892239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27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B4462-40E0-4003-BEAB-F8DE5137E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3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4ED8-863A-449E-9615-17502385A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2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C579-9177-42FC-BD45-A5251BB65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7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1E88C-448A-45B2-9772-7E32970FC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10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8BBF-2D2D-4033-AC50-157EB9B3A1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5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789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</p:grpSp>
      <p:sp>
        <p:nvSpPr>
          <p:cNvPr id="378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6F7C6D2F-604F-46CB-87C9-D70FF9D0AA0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ru/url?sa=i&amp;rct=j&amp;q=&amp;esrc=s&amp;source=images&amp;cd=&amp;cad=rja&amp;uact=8&amp;ved=0ahUKEwjPwczjsInRAhXFPxoKHRJ2B1UQjRwIBw&amp;url=http%3A%2F%2Fwww.myshared.ru%2Fslide%2F644526%2F&amp;bvm=bv.142059868,d.ZGg&amp;psig=AFQjCNHCshvdFY1p4F9dqNPFzHbJderZ5Q&amp;ust=148255039974176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url?sa=i&amp;rct=j&amp;q=&amp;esrc=s&amp;source=images&amp;cd=&amp;cad=rja&amp;uact=8&amp;ved=0ahUKEwjHqcSQs4nRAhVDtRoKHZDOAdMQjRwIBw&amp;url=http%3A%2F%2Fe-dep.ru%2Fpoleznaya-informatsiya%2Fsvetodiody.html&amp;bvm=bv.142059868,d.ZGg&amp;psig=AFQjCNGb49pwmQ0SYbhnh6XGuyrKfYvnIg&amp;ust=148255102896655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url?sa=i&amp;rct=j&amp;q=&amp;esrc=s&amp;source=images&amp;cd=&amp;cad=rja&amp;uact=8&amp;ved=0ahUKEwiXtIe0pYnRAhVDVxoKHeNuAQoQjRwIBw&amp;url=http%3A%2F%2Fwww.modmag.net%2Farticles%2Finfo%2Fvse-chto-vi-hoteli-znat-pro-svetodiodi&amp;psig=AFQjCNEihQR70GQfc7Hr-mrAEe7gNPJ73Q&amp;ust=148254734054864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ru/url?sa=i&amp;rct=j&amp;q=&amp;esrc=s&amp;source=images&amp;cd=&amp;cad=rja&amp;uact=8&amp;ved=0ahUKEwiUkpSQponRAhWBCBoKHdpKDtcQjRwIBw&amp;url=http%3A%2F%2Fled22.ru%2Fledcat.html&amp;psig=AFQjCNEihQR70GQfc7Hr-mrAEe7gNPJ73Q&amp;ust=148254734054864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0ahUKEwiUz8qtronRAhXBthoKHfY6B5UQjRwIBw&amp;url=http%3A%2F%2Finhabitat.com%2F%3Fs%3Dcarcinogenic&amp;bvm=bv.142059868,d.ZGg&amp;psig=AFQjCNGKo5C848OtllWQVebkfa09yXxbxw&amp;ust=148254957235240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09713" y="2357438"/>
            <a:ext cx="6134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/>
              <a:t>Светодиоды и </a:t>
            </a:r>
          </a:p>
          <a:p>
            <a:pPr algn="ctr"/>
            <a:r>
              <a:rPr lang="ru-RU" altLang="ru-RU" sz="3200" b="1"/>
              <a:t>полупроводниковые лазеры.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638800" y="4343400"/>
            <a:ext cx="2971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Выполнила: </a:t>
            </a:r>
          </a:p>
          <a:p>
            <a:pPr algn="r">
              <a:spcBef>
                <a:spcPct val="50000"/>
              </a:spcBef>
            </a:pPr>
            <a:r>
              <a:rPr lang="ru-RU" altLang="ru-RU" dirty="0" err="1">
                <a:latin typeface="Arial" charset="0"/>
              </a:rPr>
              <a:t>Корожнева</a:t>
            </a:r>
            <a:r>
              <a:rPr lang="ru-RU" altLang="ru-RU" dirty="0">
                <a:latin typeface="Arial" charset="0"/>
              </a:rPr>
              <a:t> А.А.</a:t>
            </a:r>
          </a:p>
          <a:p>
            <a:pPr algn="r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21314 гр.</a:t>
            </a:r>
          </a:p>
          <a:p>
            <a:pPr algn="r">
              <a:spcBef>
                <a:spcPct val="50000"/>
              </a:spcBef>
            </a:pPr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2514600"/>
            <a:ext cx="731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/>
              <a:t>Цвета фотодиодов, выпускаемых в промышленности:</a:t>
            </a:r>
          </a:p>
          <a:p>
            <a:endParaRPr lang="ru-RU" altLang="ru-RU" sz="2400" b="1" i="1"/>
          </a:p>
          <a:p>
            <a:pPr>
              <a:buFontTx/>
              <a:buChar char="•"/>
            </a:pPr>
            <a:r>
              <a:rPr lang="ru-RU" altLang="ru-RU" sz="2400"/>
              <a:t>красный (1,8 эВ GaP, ZnO, GaAs0,6P0,4);</a:t>
            </a:r>
          </a:p>
          <a:p>
            <a:pPr>
              <a:buFontTx/>
              <a:buChar char="•"/>
            </a:pPr>
            <a:r>
              <a:rPr lang="ru-RU" altLang="ru-RU" sz="2400"/>
              <a:t>оранжевый(GaAs0,35P0,65);</a:t>
            </a:r>
          </a:p>
          <a:p>
            <a:pPr>
              <a:buFontTx/>
              <a:buChar char="•"/>
            </a:pPr>
            <a:r>
              <a:rPr lang="ru-RU" altLang="ru-RU" sz="2400"/>
              <a:t>желтый (GaAs0,14P0,86);</a:t>
            </a:r>
          </a:p>
          <a:p>
            <a:pPr>
              <a:buFontTx/>
              <a:buChar char="•"/>
            </a:pPr>
            <a:r>
              <a:rPr lang="ru-RU" altLang="ru-RU" sz="2400"/>
              <a:t>зеленый (2,3 эВ GaP, ZnTe);</a:t>
            </a:r>
          </a:p>
          <a:p>
            <a:pPr>
              <a:buFontTx/>
              <a:buChar char="•"/>
            </a:pPr>
            <a:r>
              <a:rPr lang="ru-RU" altLang="ru-RU" sz="2400"/>
              <a:t>голубой (2,4 эВ GaAs-ErYb, SiC, CdS);</a:t>
            </a:r>
          </a:p>
          <a:p>
            <a:pPr>
              <a:buFontTx/>
              <a:buChar char="•"/>
            </a:pPr>
            <a:r>
              <a:rPr lang="ru-RU" altLang="ru-RU" sz="2400"/>
              <a:t>фиолетовый (2,8 эВ GaN).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810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видимого диапазона.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1675" y="18049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видимого диапазона.</a:t>
            </a:r>
            <a:br>
              <a:rPr lang="ru-RU" altLang="ru-RU" sz="3400" b="1">
                <a:latin typeface="Calibri" pitchFamily="34" charset="0"/>
              </a:rPr>
            </a:br>
            <a:r>
              <a:rPr lang="ru-RU" altLang="ru-RU" sz="3400" b="1">
                <a:latin typeface="Calibri" pitchFamily="34" charset="0"/>
              </a:rPr>
              <a:t>Спектр.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/>
          </p:cNvSpPr>
          <p:nvPr/>
        </p:nvSpPr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/>
              <a:t>Полная эффективность преобразования η</a:t>
            </a:r>
            <a:r>
              <a:rPr lang="ru-RU" altLang="ru-RU" sz="2000" baseline="-25000"/>
              <a:t>F</a:t>
            </a:r>
            <a:r>
              <a:rPr lang="ru-RU" altLang="ru-RU" sz="2000"/>
              <a:t> электрического сигнала в оптический дается следующим выражением: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/>
              <a:t>Здесь P – мощность на входе, (1 – cosθ</a:t>
            </a:r>
            <a:r>
              <a:rPr lang="en-US" altLang="ru-RU" sz="2000" baseline="-25000"/>
              <a:t>c</a:t>
            </a:r>
            <a:r>
              <a:rPr lang="ru-RU" altLang="ru-RU" sz="2000"/>
              <a:t>) – телесный угол, Φ(λ) – скорость генерации фотонов в единицах </a:t>
            </a:r>
            <a:r>
              <a:rPr lang="en-US" altLang="ru-RU" sz="2000"/>
              <a:t>[</a:t>
            </a:r>
            <a:r>
              <a:rPr lang="ru-RU" altLang="ru-RU" sz="2000"/>
              <a:t>фотон</a:t>
            </a:r>
            <a:r>
              <a:rPr lang="en-US" altLang="ru-RU" sz="2000"/>
              <a:t>/</a:t>
            </a:r>
            <a:r>
              <a:rPr lang="ru-RU" altLang="ru-RU" sz="2000"/>
              <a:t>(с </a:t>
            </a:r>
            <a:r>
              <a:rPr lang="ru-RU" altLang="ru-RU" sz="2000">
                <a:latin typeface="Calibri" pitchFamily="34" charset="0"/>
              </a:rPr>
              <a:t>· </a:t>
            </a:r>
            <a:r>
              <a:rPr lang="ru-RU" altLang="ru-RU" sz="2000"/>
              <a:t>см</a:t>
            </a:r>
            <a:r>
              <a:rPr lang="ru-RU" altLang="ru-RU" sz="2000" baseline="30000"/>
              <a:t>2</a:t>
            </a:r>
            <a:r>
              <a:rPr lang="ru-RU" altLang="ru-RU" sz="2000"/>
              <a:t>)</a:t>
            </a:r>
            <a:r>
              <a:rPr lang="en-US" altLang="ru-RU" sz="2000"/>
              <a:t>]</a:t>
            </a:r>
            <a:r>
              <a:rPr lang="ru-RU" altLang="ru-RU" sz="2000"/>
              <a:t>, </a:t>
            </a:r>
            <a:r>
              <a:rPr lang="ru-RU" altLang="ru-RU" sz="2000" i="1"/>
              <a:t>R</a:t>
            </a:r>
            <a:r>
              <a:rPr lang="ru-RU" altLang="ru-RU" sz="2000" baseline="-25000"/>
              <a:t>1</a:t>
            </a:r>
            <a:r>
              <a:rPr lang="ru-RU" altLang="ru-RU" sz="2000"/>
              <a:t> – коэффициент отражения от тылового контакта, α и </a:t>
            </a:r>
            <a:r>
              <a:rPr lang="ru-RU" altLang="ru-RU" sz="2000" i="1"/>
              <a:t>x </a:t>
            </a:r>
            <a:r>
              <a:rPr lang="ru-RU" altLang="ru-RU" sz="2000"/>
              <a:t>– соответственно коэффициенты поглощения и толщина </a:t>
            </a:r>
            <a:r>
              <a:rPr lang="ru-RU" altLang="ru-RU" sz="2000" i="1"/>
              <a:t>p</a:t>
            </a:r>
            <a:r>
              <a:rPr lang="ru-RU" altLang="ru-RU" sz="2000"/>
              <a:t>- и </a:t>
            </a:r>
            <a:r>
              <a:rPr lang="ru-RU" altLang="ru-RU" sz="2000" i="1"/>
              <a:t>n</a:t>
            </a:r>
            <a:r>
              <a:rPr lang="ru-RU" altLang="ru-RU" sz="2000"/>
              <a:t>-областей прибора.</a:t>
            </a:r>
          </a:p>
        </p:txBody>
      </p:sp>
      <p:pic>
        <p:nvPicPr>
          <p:cNvPr id="7" name="Рисунок 6" descr="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627" y="2436639"/>
            <a:ext cx="6838096" cy="204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048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видимого диапазона.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9275" y="18811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048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видимого диапазона.</a:t>
            </a:r>
            <a:br>
              <a:rPr lang="ru-RU" altLang="ru-RU" sz="3400" b="1">
                <a:latin typeface="Calibri" pitchFamily="34" charset="0"/>
              </a:rPr>
            </a:br>
            <a:r>
              <a:rPr lang="ru-RU" altLang="ru-RU" sz="3400" b="1">
                <a:latin typeface="Calibri" pitchFamily="34" charset="0"/>
              </a:rPr>
              <a:t>Конструкция.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810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ИК - излучения.</a:t>
            </a:r>
          </a:p>
        </p:txBody>
      </p:sp>
      <p:sp>
        <p:nvSpPr>
          <p:cNvPr id="16390" name="Содержимое 4"/>
          <p:cNvSpPr>
            <a:spLocks/>
          </p:cNvSpPr>
          <p:nvPr/>
        </p:nvSpPr>
        <p:spPr bwMode="auto">
          <a:xfrm>
            <a:off x="5334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ru-RU" altLang="ru-RU" sz="2000" b="1" i="1"/>
          </a:p>
          <a:p>
            <a:pPr algn="just">
              <a:buFont typeface="Wingdings" pitchFamily="2" charset="2"/>
              <a:buNone/>
            </a:pPr>
            <a:r>
              <a:rPr lang="ru-RU" altLang="ru-RU" sz="2000" b="1" i="1"/>
              <a:t>Области применения светодиодов ИК-излучения:</a:t>
            </a:r>
          </a:p>
          <a:p>
            <a:pPr algn="just"/>
            <a:r>
              <a:rPr lang="ru-RU" altLang="ru-RU" sz="2000"/>
              <a:t>оптоэлектронные устройства коммутации;</a:t>
            </a:r>
          </a:p>
          <a:p>
            <a:pPr algn="just"/>
            <a:r>
              <a:rPr lang="ru-RU" altLang="ru-RU" sz="2000"/>
              <a:t>оптические линии связи;</a:t>
            </a:r>
          </a:p>
          <a:p>
            <a:pPr algn="just"/>
            <a:r>
              <a:rPr lang="ru-RU" altLang="ru-RU" sz="2000"/>
              <a:t>системы дистанционного управления.</a:t>
            </a:r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r>
              <a:rPr lang="ru-RU" altLang="ru-RU" sz="2000"/>
              <a:t>Наиболее распространенный в настоящее время инфракрасный источник – это светодиод на основе GaAs (λ = 0,9 мкм).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Картинки по запросу светодиоды ик излучени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162800" y="6096000"/>
            <a:ext cx="1981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/>
          </p:cNvSpPr>
          <p:nvPr/>
        </p:nvSpPr>
        <p:spPr bwMode="auto">
          <a:xfrm>
            <a:off x="457200" y="2743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altLang="ru-RU" sz="2000"/>
              <a:t>Нитриды элементов третьей группы (GaN, AlN, InN) и тройные соединения на их основе являются широкозонными полупроводниками с прямыми оптическими переходами.</a:t>
            </a:r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r>
              <a:rPr lang="ru-RU" altLang="ru-RU" sz="2000"/>
              <a:t>Особенности светодиодов на основе гетероструктуры InGaN/GaN:</a:t>
            </a:r>
          </a:p>
          <a:p>
            <a:pPr algn="just">
              <a:buFont typeface="Century Gothic" pitchFamily="34" charset="0"/>
              <a:buChar char="•"/>
            </a:pPr>
            <a:r>
              <a:rPr lang="ru-RU" altLang="ru-RU" sz="2000"/>
              <a:t>высокая интенсивность люминесценции, достигающая 2–3 кд;</a:t>
            </a:r>
          </a:p>
          <a:p>
            <a:pPr algn="just">
              <a:buFont typeface="Century Gothic" pitchFamily="34" charset="0"/>
              <a:buChar char="•"/>
            </a:pPr>
            <a:r>
              <a:rPr lang="ru-RU" altLang="ru-RU" sz="2000"/>
              <a:t>высокое значение квантового выхода η = 5,4 %.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810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Светодиоды коротковолнового диапазона</a:t>
            </a:r>
            <a:r>
              <a:rPr lang="ru-RU" altLang="ru-RU" sz="34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9275" y="20335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048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Светодиоды коротковолнового диапазона</a:t>
            </a:r>
            <a:r>
              <a:rPr lang="ru-RU" altLang="ru-RU" sz="34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4438"/>
            <a:ext cx="7772400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</a:t>
            </a:r>
            <a:r>
              <a:rPr lang="ru-RU" altLang="ru-RU" sz="34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Часть2.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Полупроводниковые 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лазеры</a:t>
            </a:r>
            <a:r>
              <a:rPr lang="ru-RU" altLang="ru-RU" sz="34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светодиод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455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Часть 1. Светодиоды.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05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Что это такое?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362200" y="2743200"/>
            <a:ext cx="64246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ru-RU" altLang="ru-RU" sz="2400" u="sng"/>
              <a:t>Полупроводниковым лазером</a:t>
            </a:r>
            <a:r>
              <a:rPr lang="ru-RU" altLang="ru-RU" sz="2400"/>
              <a:t> называют </a:t>
            </a:r>
          </a:p>
          <a:p>
            <a:pPr algn="r"/>
            <a:r>
              <a:rPr lang="ru-RU" altLang="ru-RU" sz="2400"/>
              <a:t>оптоэлектронное устройство, </a:t>
            </a:r>
          </a:p>
          <a:p>
            <a:pPr algn="r"/>
            <a:r>
              <a:rPr lang="ru-RU" altLang="ru-RU" sz="2400"/>
              <a:t>генерирующее когерентное излучение</a:t>
            </a:r>
          </a:p>
          <a:p>
            <a:pPr algn="r"/>
            <a:r>
              <a:rPr lang="ru-RU" altLang="ru-RU" sz="2400"/>
              <a:t> при пропускании через него электрического</a:t>
            </a:r>
          </a:p>
          <a:p>
            <a:pPr algn="r"/>
            <a:r>
              <a:rPr lang="ru-RU" altLang="ru-RU" sz="2400"/>
              <a:t> тока.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1587500"/>
            <a:ext cx="481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Историческая справка.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23900" y="3200400"/>
            <a:ext cx="8420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altLang="ru-RU" sz="2400"/>
              <a:t>   Полупроводниковые лазеры на кристалле GaAs впервые </a:t>
            </a:r>
          </a:p>
          <a:p>
            <a:pPr algn="r"/>
            <a:r>
              <a:rPr lang="ru-RU" altLang="ru-RU" sz="2400"/>
              <a:t>были осуществлены в 1962 в лабораториях</a:t>
            </a:r>
          </a:p>
          <a:p>
            <a:pPr algn="r"/>
            <a:r>
              <a:rPr lang="ru-RU" altLang="ru-RU" sz="2400"/>
              <a:t> Р. Холла, М. И. Нейтена и Н. Холоньяка (США</a:t>
            </a:r>
            <a:r>
              <a:rPr lang="ru-RU" altLang="ru-RU"/>
              <a:t>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398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Кратко о строении.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1628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405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Принцип действия.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5605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Здесь должно быть видео.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8950" y="601662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/>
          </p:cNvSpPr>
          <p:nvPr/>
        </p:nvSpPr>
        <p:spPr bwMode="auto">
          <a:xfrm>
            <a:off x="457200" y="5367338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действия полупроводникового лазера на основе 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-перехода: 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) отсутствие смещения; 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) при смещении в прямом направлении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9275" y="9667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/>
          </p:cNvSpPr>
          <p:nvPr/>
        </p:nvSpPr>
        <p:spPr bwMode="auto">
          <a:xfrm>
            <a:off x="457200" y="5367338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полупроводникового лазера на гомопереходе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/>
          </p:cNvSpPr>
          <p:nvPr/>
        </p:nvSpPr>
        <p:spPr bwMode="auto">
          <a:xfrm>
            <a:off x="45720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altLang="ru-RU" sz="2000" b="1" i="1"/>
              <a:t>Лазеры на гетероструктурах</a:t>
            </a:r>
          </a:p>
          <a:p>
            <a:pPr algn="just"/>
            <a:r>
              <a:rPr lang="ru-RU" altLang="ru-RU" sz="2000"/>
              <a:t>с одним гетеропереходом: </a:t>
            </a:r>
            <a:r>
              <a:rPr lang="ru-RU" altLang="ru-RU" sz="2000" i="1"/>
              <a:t>n</a:t>
            </a:r>
            <a:r>
              <a:rPr lang="ru-RU" altLang="ru-RU" sz="2000"/>
              <a:t>-GaAs – </a:t>
            </a:r>
            <a:r>
              <a:rPr lang="ru-RU" altLang="ru-RU" sz="2000" i="1"/>
              <a:t>p</a:t>
            </a:r>
            <a:r>
              <a:rPr lang="ru-RU" altLang="ru-RU" sz="2000"/>
              <a:t>-Ge, </a:t>
            </a:r>
            <a:r>
              <a:rPr lang="ru-RU" altLang="ru-RU" sz="2000" i="1"/>
              <a:t>p</a:t>
            </a:r>
            <a:r>
              <a:rPr lang="ru-RU" altLang="ru-RU" sz="2000"/>
              <a:t>-GaAs – </a:t>
            </a:r>
            <a:r>
              <a:rPr lang="ru-RU" altLang="ru-RU" sz="2000" i="1"/>
              <a:t>n</a:t>
            </a:r>
            <a:r>
              <a:rPr lang="ru-RU" altLang="ru-RU" sz="2000"/>
              <a:t>-Al</a:t>
            </a:r>
            <a:r>
              <a:rPr lang="ru-RU" altLang="ru-RU" sz="2000" baseline="-25000"/>
              <a:t>x</a:t>
            </a:r>
            <a:r>
              <a:rPr lang="ru-RU" altLang="ru-RU" sz="2000"/>
              <a:t>Ga</a:t>
            </a:r>
            <a:r>
              <a:rPr lang="ru-RU" altLang="ru-RU" sz="2000" baseline="-25000"/>
              <a:t>1–x</a:t>
            </a:r>
            <a:r>
              <a:rPr lang="ru-RU" altLang="ru-RU" sz="2000"/>
              <a:t>As;</a:t>
            </a:r>
          </a:p>
          <a:p>
            <a:pPr algn="just"/>
            <a:r>
              <a:rPr lang="ru-RU" altLang="ru-RU" sz="2000"/>
              <a:t>c двумя гетеропереходами: </a:t>
            </a:r>
            <a:r>
              <a:rPr lang="ru-RU" altLang="ru-RU" sz="2000" i="1"/>
              <a:t>n</a:t>
            </a:r>
            <a:r>
              <a:rPr lang="ru-RU" altLang="ru-RU" sz="2000"/>
              <a:t>-Al</a:t>
            </a:r>
            <a:r>
              <a:rPr lang="ru-RU" altLang="ru-RU" sz="2000" baseline="-25000"/>
              <a:t>x</a:t>
            </a:r>
            <a:r>
              <a:rPr lang="ru-RU" altLang="ru-RU" sz="2000"/>
              <a:t>Ga</a:t>
            </a:r>
            <a:r>
              <a:rPr lang="ru-RU" altLang="ru-RU" sz="2000" baseline="-25000"/>
              <a:t>1–x</a:t>
            </a:r>
            <a:r>
              <a:rPr lang="ru-RU" altLang="ru-RU" sz="2000"/>
              <a:t>As – </a:t>
            </a:r>
            <a:r>
              <a:rPr lang="ru-RU" altLang="ru-RU" sz="2000" i="1"/>
              <a:t>p</a:t>
            </a:r>
            <a:r>
              <a:rPr lang="ru-RU" altLang="ru-RU" sz="2000"/>
              <a:t>-GaAs – </a:t>
            </a:r>
            <a:r>
              <a:rPr lang="ru-RU" altLang="ru-RU" sz="2000" i="1"/>
              <a:t>p</a:t>
            </a:r>
            <a:r>
              <a:rPr lang="ru-RU" altLang="ru-RU" sz="2000" baseline="30000"/>
              <a:t>+</a:t>
            </a:r>
            <a:r>
              <a:rPr lang="ru-RU" altLang="ru-RU" sz="2000"/>
              <a:t>-Al</a:t>
            </a:r>
            <a:r>
              <a:rPr lang="ru-RU" altLang="ru-RU" sz="2000" baseline="-25000"/>
              <a:t>x</a:t>
            </a:r>
            <a:r>
              <a:rPr lang="ru-RU" altLang="ru-RU" sz="2000"/>
              <a:t>Ga</a:t>
            </a:r>
            <a:r>
              <a:rPr lang="ru-RU" altLang="ru-RU" sz="2000" baseline="-25000"/>
              <a:t>1–x</a:t>
            </a:r>
            <a:r>
              <a:rPr lang="ru-RU" altLang="ru-RU" sz="2000"/>
              <a:t>As).</a:t>
            </a:r>
          </a:p>
          <a:p>
            <a:pPr algn="just">
              <a:buFont typeface="Wingdings" pitchFamily="2" charset="2"/>
              <a:buNone/>
            </a:pPr>
            <a:endParaRPr lang="ru-RU" altLang="ru-RU" sz="2000"/>
          </a:p>
          <a:p>
            <a:pPr algn="just">
              <a:buFont typeface="Wingdings" pitchFamily="2" charset="2"/>
              <a:buNone/>
            </a:pPr>
            <a:r>
              <a:rPr lang="ru-RU" altLang="ru-RU" sz="2000"/>
              <a:t>Использование гетероперехода позволяет реализовать одностороннюю инжекцию при слаболегированном эмиттере лазерного диода и существенно уменьшить пороговый ток.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1000" y="1371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Полупроводниковые лазеры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49" b="49"/>
          <a:stretch>
            <a:fillRect/>
          </a:stretch>
        </p:blipFill>
        <p:spPr>
          <a:xfrm>
            <a:off x="1819275" y="4333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4953000"/>
            <a:ext cx="9485313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Зонная диаграмма полупроводникового лазера на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двойном гетеропереходе: 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 чередование слоев в лазерной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двойной 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+-гетероструктуре; 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 зонная диаграмма двойной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гетероструктуры при нулевом напряжении; 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 зонная диаграмма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лазерной двойной гетероструктуры в активном режиме генерации лазерного излучения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8950" y="601662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295400" y="5105400"/>
            <a:ext cx="63373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Структура полупроводникового лазера на двойном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гетеропереходе: приборная реализация лазерного диода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Al0,3Ga0,7As (</a:t>
            </a:r>
            <a:r>
              <a:rPr lang="ru-RU" altLang="ru-RU" i="1"/>
              <a:t>p</a:t>
            </a:r>
            <a:r>
              <a:rPr lang="ru-RU" altLang="ru-RU"/>
              <a:t>) – GaAs (</a:t>
            </a:r>
            <a:r>
              <a:rPr lang="ru-RU" altLang="ru-RU" i="1"/>
              <a:t>p</a:t>
            </a:r>
            <a:r>
              <a:rPr lang="ru-RU" altLang="ru-RU"/>
              <a:t>) и GaAs (</a:t>
            </a:r>
            <a:r>
              <a:rPr lang="ru-RU" altLang="ru-RU" i="1"/>
              <a:t>n</a:t>
            </a:r>
            <a:r>
              <a:rPr lang="ru-RU" altLang="ru-RU"/>
              <a:t>) – Al0,3Ga0,7As (</a:t>
            </a:r>
            <a:r>
              <a:rPr lang="ru-RU" altLang="ru-RU" i="1"/>
              <a:t>n</a:t>
            </a:r>
            <a:r>
              <a:rPr lang="ru-RU" altLang="ru-RU"/>
              <a:t>),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активная область – слой из GaAs (</a:t>
            </a:r>
            <a:r>
              <a:rPr lang="ru-RU" altLang="ru-RU" i="1"/>
              <a:t>n</a:t>
            </a:r>
            <a:r>
              <a:rPr lang="ru-RU" altLang="ru-RU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5475" y="218598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1000" y="1371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Зависимость от температур.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05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Что это такое?</a:t>
            </a:r>
          </a:p>
        </p:txBody>
      </p:sp>
      <p:pic>
        <p:nvPicPr>
          <p:cNvPr id="7174" name="Picture 6" descr="Картинки по запросу светодиод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4191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/>
              <a:t>Светодиод или светоизлучающий диод</a:t>
            </a:r>
            <a:r>
              <a:rPr lang="ru-RU" altLang="ru-RU" sz="2400"/>
              <a:t>  -  полупроводниковый диод на базе </a:t>
            </a:r>
            <a:r>
              <a:rPr lang="en-US" altLang="ru-RU" sz="2400"/>
              <a:t>p</a:t>
            </a:r>
            <a:r>
              <a:rPr lang="ru-RU" altLang="ru-RU" sz="2400"/>
              <a:t>-</a:t>
            </a:r>
            <a:r>
              <a:rPr lang="en-US" altLang="ru-RU" sz="2400"/>
              <a:t>n</a:t>
            </a:r>
            <a:r>
              <a:rPr lang="ru-RU" altLang="ru-RU" sz="2400"/>
              <a:t>- либо гетероперехода, излучающий кванты света при протекании через него прямого света.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57400" y="2971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1587500"/>
            <a:ext cx="481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Историческая справка.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20875" y="2743200"/>
            <a:ext cx="72231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altLang="ru-RU" sz="2400"/>
              <a:t>   1923г. - Олег Владимирович Лосев заметил</a:t>
            </a:r>
          </a:p>
          <a:p>
            <a:pPr algn="r"/>
            <a:r>
              <a:rPr lang="ru-RU" altLang="ru-RU" sz="2400"/>
              <a:t> голубоватое свечение, испускаемое некоторыми </a:t>
            </a:r>
          </a:p>
          <a:p>
            <a:pPr algn="r"/>
            <a:r>
              <a:rPr lang="ru-RU" altLang="ru-RU" sz="2400"/>
              <a:t>полупроводниковыми детекторами, которые</a:t>
            </a:r>
          </a:p>
          <a:p>
            <a:pPr algn="r"/>
            <a:r>
              <a:rPr lang="ru-RU" altLang="ru-RU" sz="2400"/>
              <a:t> преобразуют высокочастотный сигнал</a:t>
            </a:r>
          </a:p>
          <a:p>
            <a:pPr algn="r"/>
            <a:r>
              <a:rPr lang="ru-RU" altLang="ru-RU" sz="2400"/>
              <a:t> радиостанции в низкочастотный звуковой </a:t>
            </a:r>
          </a:p>
          <a:p>
            <a:pPr algn="r"/>
            <a:r>
              <a:rPr lang="ru-RU" altLang="ru-RU" sz="2400"/>
              <a:t>в простейших радиоприёмниках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6370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398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Кратко о строении.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398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Кратко о строении.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2600"/>
            <a:ext cx="3967163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787900" y="2133600"/>
            <a:ext cx="41767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/>
              <a:t>Для увеличения направленности излучения  применяют оптические полусферы в качестве линз. Конструкция полусфер обеспечивает фокусировку излучения в нужном телесном угле. Показатель преломления пластмассы выбирается так, чтобы увеличить коэффициент вывода излучения h</a:t>
            </a:r>
            <a:r>
              <a:rPr lang="ru-RU" altLang="ru-RU" sz="1200"/>
              <a:t>o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171" y="2289165"/>
            <a:ext cx="4057651" cy="2695575"/>
          </a:xfrm>
          <a:effectLst>
            <a:softEdge rad="112500"/>
          </a:effec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749800" y="2667000"/>
            <a:ext cx="4394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altLang="ru-RU" sz="2000" b="1"/>
              <a:t>Принцип действия </a:t>
            </a:r>
          </a:p>
          <a:p>
            <a:pPr algn="r"/>
            <a:r>
              <a:rPr lang="ru-RU" altLang="ru-RU" sz="2000" b="1"/>
              <a:t>светодиода основан </a:t>
            </a:r>
          </a:p>
          <a:p>
            <a:pPr algn="r"/>
            <a:r>
              <a:rPr lang="ru-RU" altLang="ru-RU" sz="2000" b="1"/>
              <a:t>на излучательной </a:t>
            </a:r>
          </a:p>
          <a:p>
            <a:pPr algn="r"/>
            <a:r>
              <a:rPr lang="ru-RU" altLang="ru-RU" sz="2000" b="1"/>
              <a:t>рекомбинации инжектированных</a:t>
            </a:r>
          </a:p>
          <a:p>
            <a:pPr algn="r"/>
            <a:r>
              <a:rPr lang="ru-RU" altLang="ru-RU" sz="2000" b="1"/>
              <a:t> носителей в  прямосмещенном</a:t>
            </a:r>
          </a:p>
          <a:p>
            <a:pPr algn="r"/>
            <a:r>
              <a:rPr lang="ru-RU" altLang="ru-RU" sz="2000" b="1"/>
              <a:t> p-n переходе,</a:t>
            </a:r>
          </a:p>
          <a:p>
            <a:pPr algn="r"/>
            <a:r>
              <a:rPr lang="ru-RU" altLang="ru-RU" sz="2000" b="1"/>
              <a:t>  где Lp - диффузионная длина.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680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Принцип действия светодиодов.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1524000"/>
            <a:ext cx="6719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Основные группы светодиодов.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684700">
            <a:off x="2971800" y="2133600"/>
            <a:ext cx="533400" cy="1828800"/>
          </a:xfrm>
          <a:prstGeom prst="downArrow">
            <a:avLst>
              <a:gd name="adj1" fmla="val 50000"/>
              <a:gd name="adj2" fmla="val 8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-1940222">
            <a:off x="5181600" y="2133600"/>
            <a:ext cx="533400" cy="1828800"/>
          </a:xfrm>
          <a:prstGeom prst="downArrow">
            <a:avLst>
              <a:gd name="adj1" fmla="val 50000"/>
              <a:gd name="adj2" fmla="val 8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838200" y="3962400"/>
            <a:ext cx="34290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С излучением</a:t>
            </a:r>
          </a:p>
          <a:p>
            <a:pPr algn="ctr"/>
            <a:r>
              <a:rPr lang="ru-RU" altLang="ru-RU" sz="2000"/>
              <a:t> в видимой части спектра</a:t>
            </a:r>
            <a:r>
              <a:rPr lang="ru-RU" altLang="ru-RU"/>
              <a:t> 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648200" y="3962400"/>
            <a:ext cx="34290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С излучением в </a:t>
            </a:r>
          </a:p>
          <a:p>
            <a:pPr algn="ctr"/>
            <a:r>
              <a:rPr lang="ru-RU" altLang="ru-RU" sz="2000"/>
              <a:t>инфракрасной части</a:t>
            </a:r>
          </a:p>
          <a:p>
            <a:pPr algn="ctr"/>
            <a:r>
              <a:rPr lang="ru-RU" altLang="ru-RU" sz="2000"/>
              <a:t> диапазона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400" b="1">
                <a:latin typeface="Calibri" pitchFamily="34" charset="0"/>
              </a:rPr>
              <a:t>Светодиоды видимого диапазона.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2819400"/>
            <a:ext cx="4572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ru-RU" altLang="ru-RU" sz="2400"/>
              <a:t>По длинам волн этот диапазон находится от 0,39 до 0,77 мкм, что соответствует энергии квантов света от 2,8 до 1,8 эВ.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ru-RU" altLang="ru-RU" sz="2800"/>
          </a:p>
        </p:txBody>
      </p:sp>
      <p:pic>
        <p:nvPicPr>
          <p:cNvPr id="11271" name="Picture 7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386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99</TotalTime>
  <Words>658</Words>
  <Application>Microsoft Office PowerPoint</Application>
  <PresentationFormat>Экран (4:3)</PresentationFormat>
  <Paragraphs>106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Wingdings</vt:lpstr>
      <vt:lpstr>Calibri</vt:lpstr>
      <vt:lpstr>Century Gothic</vt:lpstr>
      <vt:lpstr>Водяные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Koralina Blake</dc:creator>
  <cp:lastModifiedBy>artamonov</cp:lastModifiedBy>
  <cp:revision>7</cp:revision>
  <cp:lastPrinted>1601-01-01T00:00:00Z</cp:lastPrinted>
  <dcterms:created xsi:type="dcterms:W3CDTF">2016-12-23T02:35:39Z</dcterms:created>
  <dcterms:modified xsi:type="dcterms:W3CDTF">2019-03-22T09:16:26Z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