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59" r:id="rId1"/>
  </p:sldMasterIdLst>
  <p:notesMasterIdLst>
    <p:notesMasterId r:id="rId26"/>
  </p:notesMasterIdLst>
  <p:sldIdLst>
    <p:sldId id="256" r:id="rId2"/>
    <p:sldId id="257" r:id="rId3"/>
    <p:sldId id="266" r:id="rId4"/>
    <p:sldId id="267" r:id="rId5"/>
    <p:sldId id="268" r:id="rId6"/>
    <p:sldId id="269" r:id="rId7"/>
    <p:sldId id="272" r:id="rId8"/>
    <p:sldId id="271" r:id="rId9"/>
    <p:sldId id="275" r:id="rId10"/>
    <p:sldId id="274" r:id="rId11"/>
    <p:sldId id="270" r:id="rId12"/>
    <p:sldId id="279" r:id="rId13"/>
    <p:sldId id="273" r:id="rId14"/>
    <p:sldId id="278" r:id="rId15"/>
    <p:sldId id="283" r:id="rId16"/>
    <p:sldId id="286" r:id="rId17"/>
    <p:sldId id="277" r:id="rId18"/>
    <p:sldId id="284" r:id="rId19"/>
    <p:sldId id="281" r:id="rId20"/>
    <p:sldId id="276" r:id="rId21"/>
    <p:sldId id="280" r:id="rId22"/>
    <p:sldId id="285" r:id="rId23"/>
    <p:sldId id="260" r:id="rId24"/>
    <p:sldId id="26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702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CF1FC-0E82-46A5-90C9-FD5304B642AE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9C946-C51A-451A-90ED-9BD7F02F3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00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2B26901-6362-4461-8E5F-F354D6E9CC64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3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C0B5-6D67-49E5-9F3B-B07C1A9A6A86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1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4D24-D6FD-47DE-B0FD-C2EFB8076EED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0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E0EB-CD0B-4506-BF40-A546808CCCD0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075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7B4-F089-4F19-AC20-769D124E0736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06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CD6C-5528-4314-B8B8-E9AFD2D697D6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7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4E7F-0B64-46D2-91E7-EFE1FA5E5F35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09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4F90-C7A4-46D8-B1F2-370702501C94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3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A7DE-76A9-4AD5-ADA7-22A89C0500E0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0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F31F-93B7-4F65-AC2C-C8722BC0E662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1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E4F7-1FE5-4F02-B454-40FFC3F21AAE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0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A3B5-D8F7-4D85-991B-996E0A314879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8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3861-0CE8-4A14-9450-A0FDB4A92081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59FB-57B1-4499-A97B-CDB5BEC54C87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2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207E-708F-4E7A-A82B-C03BA64BB304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0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3525-92A2-4A9A-AA5B-0876F2D8F1E6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8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38D6-F979-4A65-8CB1-3B1D4682CA90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7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A272C-5574-4060-A077-87D414BCF4F9}" type="datetime1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bdev.ru/articles/flash_info/" TargetMode="External"/><Relationship Id="rId3" Type="http://schemas.openxmlformats.org/officeDocument/2006/relationships/hyperlink" Target="http://www.radioland.net.ua/contentid-366-page1.html" TargetMode="External"/><Relationship Id="rId7" Type="http://schemas.openxmlformats.org/officeDocument/2006/relationships/hyperlink" Target="https://ru.wikipedia.org/wiki/&#1060;&#1083;&#1077;&#1096;-&#1087;&#1072;&#1084;&#1103;&#1090;&#1100;" TargetMode="External"/><Relationship Id="rId2" Type="http://schemas.openxmlformats.org/officeDocument/2006/relationships/hyperlink" Target="https://ru.wikipedia.org/wiki/&#1047;&#1072;&#1087;&#1086;&#1084;&#1080;&#1085;&#1072;&#1102;&#1097;&#1077;&#1077;_&#1091;&#1089;&#1090;&#1088;&#1086;&#1081;&#1089;&#1090;&#1074;&#1086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&#1055;&#1086;&#1083;&#1077;&#1074;&#1086;&#1081;_&#1090;&#1088;&#1072;&#1085;&#1079;&#1080;&#1089;&#1090;&#1086;&#1088;" TargetMode="External"/><Relationship Id="rId5" Type="http://schemas.openxmlformats.org/officeDocument/2006/relationships/hyperlink" Target="https://ru.wikipedia.org/wiki/&#1047;&#1072;&#1087;&#1086;&#1084;&#1080;&#1085;&#1072;&#1102;&#1097;&#1072;&#1103;_&#1101;&#1083;&#1077;&#1082;&#1090;&#1088;&#1086;&#1085;&#1085;&#1086;-&#1083;&#1091;&#1095;&#1077;&#1074;&#1072;&#1103;_&#1090;&#1088;&#1091;&#1073;&#1082;&#1072;" TargetMode="External"/><Relationship Id="rId4" Type="http://schemas.openxmlformats.org/officeDocument/2006/relationships/hyperlink" Target="http://konspekta.net/lek-15881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МДП РПЗУ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+mj-lt"/>
              </a:rPr>
              <a:t>Кириллова Екатерина</a:t>
            </a:r>
          </a:p>
          <a:p>
            <a:r>
              <a:rPr lang="ru-RU" dirty="0">
                <a:latin typeface="+mj-lt"/>
              </a:rPr>
              <a:t>21314 гр. ФТИ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10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МДП-Транзистор как элемент памяти.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8044" y="2128673"/>
            <a:ext cx="4568031" cy="378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496175" y="2505071"/>
            <a:ext cx="5695950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+mj-lt"/>
              </a:rPr>
              <a:t>R</a:t>
            </a:r>
            <a:r>
              <a:rPr lang="ru-RU" dirty="0">
                <a:effectLst/>
                <a:latin typeface="+mj-lt"/>
              </a:rPr>
              <a:t>н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 ≈ 1МОм</a:t>
            </a:r>
          </a:p>
          <a:p>
            <a:pPr marL="0" indent="0">
              <a:buNone/>
            </a:pP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R </a:t>
            </a:r>
            <a:r>
              <a:rPr lang="ru-RU" dirty="0" err="1">
                <a:effectLst/>
                <a:latin typeface="+mj-lt"/>
                <a:ea typeface="Calibri" panose="020F0502020204030204" pitchFamily="34" charset="0"/>
              </a:rPr>
              <a:t>откр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 ≈ 10…100 Ом </a:t>
            </a:r>
            <a:endParaRPr lang="ru-RU" dirty="0">
              <a:effectLst/>
              <a:latin typeface="+mj-lt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+mj-lt"/>
              </a:rPr>
              <a:t>U </a:t>
            </a:r>
            <a:r>
              <a:rPr lang="ru-RU" dirty="0" err="1">
                <a:effectLst/>
                <a:latin typeface="+mj-lt"/>
              </a:rPr>
              <a:t>вых</a:t>
            </a:r>
            <a:r>
              <a:rPr lang="ru-RU" dirty="0">
                <a:effectLst/>
                <a:latin typeface="+mj-lt"/>
              </a:rPr>
              <a:t>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≈ </a:t>
            </a:r>
            <a:r>
              <a:rPr lang="en-US" dirty="0">
                <a:effectLst/>
                <a:latin typeface="+mj-lt"/>
              </a:rPr>
              <a:t>0</a:t>
            </a:r>
            <a:endParaRPr lang="ru-RU" dirty="0">
              <a:effectLst/>
              <a:latin typeface="+mj-lt"/>
            </a:endParaRPr>
          </a:p>
          <a:p>
            <a:pPr marL="0" indent="0">
              <a:buNone/>
            </a:pP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R </a:t>
            </a:r>
            <a:r>
              <a:rPr lang="ru-RU" dirty="0" err="1">
                <a:effectLst/>
                <a:latin typeface="+mj-lt"/>
                <a:ea typeface="Calibri" panose="020F0502020204030204" pitchFamily="34" charset="0"/>
              </a:rPr>
              <a:t>закр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ru-RU" dirty="0">
                <a:effectLst/>
                <a:latin typeface="+mj-lt"/>
              </a:rPr>
              <a:t>= </a:t>
            </a:r>
            <a:r>
              <a:rPr lang="en-US" dirty="0">
                <a:effectLst/>
                <a:latin typeface="+mj-lt"/>
              </a:rPr>
              <a:t>R </a:t>
            </a:r>
            <a:r>
              <a:rPr lang="ru-RU" dirty="0">
                <a:effectLst/>
                <a:latin typeface="+mj-lt"/>
              </a:rPr>
              <a:t>р‑n</a:t>
            </a:r>
            <a:endParaRPr lang="en-US" dirty="0">
              <a:effectLst/>
              <a:latin typeface="+mj-lt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+mj-lt"/>
              </a:rPr>
              <a:t>U </a:t>
            </a:r>
            <a:r>
              <a:rPr lang="ru-RU" dirty="0" err="1">
                <a:effectLst/>
                <a:latin typeface="+mj-lt"/>
              </a:rPr>
              <a:t>вых</a:t>
            </a:r>
            <a:r>
              <a:rPr lang="ru-RU" dirty="0">
                <a:effectLst/>
                <a:latin typeface="+mj-lt"/>
              </a:rPr>
              <a:t> 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≈ </a:t>
            </a:r>
            <a:r>
              <a:rPr lang="en-US" dirty="0">
                <a:effectLst/>
                <a:latin typeface="+mj-lt"/>
              </a:rPr>
              <a:t>U </a:t>
            </a:r>
            <a:r>
              <a:rPr lang="ru-RU" dirty="0">
                <a:effectLst/>
                <a:latin typeface="+mj-lt"/>
              </a:rPr>
              <a:t>пит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4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изменения порогового напряжения.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255712" y="3421062"/>
            <a:ext cx="9905999" cy="2532063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  <a:latin typeface="+mj-lt"/>
              </a:rPr>
              <a:t>изменить легирование подложки N</a:t>
            </a:r>
            <a:r>
              <a:rPr lang="ru-RU" baseline="-25000" dirty="0">
                <a:effectLst/>
                <a:latin typeface="+mj-lt"/>
              </a:rPr>
              <a:t>A</a:t>
            </a:r>
            <a:r>
              <a:rPr lang="ru-RU" dirty="0">
                <a:effectLst/>
                <a:latin typeface="+mj-lt"/>
              </a:rPr>
              <a:t> (для изменения объемного положения уровня Ферми φ</a:t>
            </a:r>
            <a:r>
              <a:rPr lang="ru-RU" baseline="-25000" dirty="0">
                <a:effectLst/>
                <a:latin typeface="+mj-lt"/>
              </a:rPr>
              <a:t>0</a:t>
            </a:r>
            <a:r>
              <a:rPr lang="ru-RU" dirty="0">
                <a:effectLst/>
                <a:latin typeface="+mj-lt"/>
              </a:rPr>
              <a:t>, разности </a:t>
            </a:r>
            <a:r>
              <a:rPr lang="ru-RU" dirty="0" err="1">
                <a:effectLst/>
                <a:latin typeface="+mj-lt"/>
              </a:rPr>
              <a:t>paбот</a:t>
            </a:r>
            <a:r>
              <a:rPr lang="ru-RU" dirty="0">
                <a:effectLst/>
                <a:latin typeface="+mj-lt"/>
              </a:rPr>
              <a:t> выхода </a:t>
            </a:r>
            <a:r>
              <a:rPr lang="ru-RU" dirty="0" err="1">
                <a:effectLst/>
                <a:latin typeface="+mj-lt"/>
              </a:rPr>
              <a:t>φ</a:t>
            </a:r>
            <a:r>
              <a:rPr lang="ru-RU" baseline="-25000" dirty="0" err="1">
                <a:effectLst/>
                <a:latin typeface="+mj-lt"/>
              </a:rPr>
              <a:t>ms</a:t>
            </a:r>
            <a:r>
              <a:rPr lang="ru-RU" dirty="0">
                <a:effectLst/>
                <a:latin typeface="+mj-lt"/>
              </a:rPr>
              <a:t>, заряда акцепторов в области обеднения Q</a:t>
            </a:r>
            <a:r>
              <a:rPr lang="ru-RU" baseline="-25000" dirty="0">
                <a:effectLst/>
                <a:latin typeface="+mj-lt"/>
              </a:rPr>
              <a:t>В</a:t>
            </a:r>
            <a:r>
              <a:rPr lang="ru-RU" dirty="0">
                <a:effectLst/>
                <a:latin typeface="+mj-lt"/>
              </a:rPr>
              <a:t>);</a:t>
            </a:r>
          </a:p>
          <a:p>
            <a:r>
              <a:rPr lang="ru-RU" dirty="0">
                <a:effectLst/>
                <a:latin typeface="+mj-lt"/>
              </a:rPr>
              <a:t>изменить плотность поверхностных состояний </a:t>
            </a:r>
            <a:r>
              <a:rPr lang="ru-RU" dirty="0" err="1">
                <a:effectLst/>
                <a:latin typeface="+mj-lt"/>
              </a:rPr>
              <a:t>N</a:t>
            </a:r>
            <a:r>
              <a:rPr lang="ru-RU" baseline="-25000" dirty="0" err="1">
                <a:effectLst/>
                <a:latin typeface="+mj-lt"/>
              </a:rPr>
              <a:t>ss</a:t>
            </a:r>
            <a:r>
              <a:rPr lang="ru-RU" dirty="0">
                <a:effectLst/>
                <a:latin typeface="+mj-lt"/>
              </a:rPr>
              <a:t>;</a:t>
            </a:r>
          </a:p>
          <a:p>
            <a:r>
              <a:rPr lang="ru-RU" dirty="0">
                <a:effectLst/>
                <a:latin typeface="+mj-lt"/>
              </a:rPr>
              <a:t>изменить встроенный в диэлектрик заряд </a:t>
            </a:r>
            <a:r>
              <a:rPr lang="ru-RU" dirty="0" err="1">
                <a:effectLst/>
                <a:latin typeface="+mj-lt"/>
              </a:rPr>
              <a:t>Q</a:t>
            </a:r>
            <a:r>
              <a:rPr lang="ru-RU" baseline="-25000" dirty="0" err="1">
                <a:effectLst/>
                <a:latin typeface="+mj-lt"/>
              </a:rPr>
              <a:t>ох</a:t>
            </a:r>
            <a:r>
              <a:rPr lang="ru-RU" dirty="0">
                <a:effectLst/>
                <a:latin typeface="+mj-lt"/>
              </a:rPr>
              <a:t>;</a:t>
            </a:r>
          </a:p>
          <a:p>
            <a:r>
              <a:rPr lang="ru-RU" dirty="0">
                <a:effectLst/>
                <a:latin typeface="+mj-lt"/>
              </a:rPr>
              <a:t>изменить напряжение смещения канал подложка V</a:t>
            </a:r>
            <a:r>
              <a:rPr lang="ru-RU" baseline="-25000" dirty="0">
                <a:effectLst/>
                <a:latin typeface="+mj-lt"/>
              </a:rPr>
              <a:t>SS</a:t>
            </a:r>
            <a:r>
              <a:rPr lang="ru-RU" dirty="0">
                <a:effectLst/>
                <a:latin typeface="+mj-lt"/>
              </a:rPr>
              <a:t> (для изменения заряда акцепторов Q</a:t>
            </a:r>
            <a:r>
              <a:rPr lang="ru-RU" baseline="-25000" dirty="0">
                <a:effectLst/>
                <a:latin typeface="+mj-lt"/>
              </a:rPr>
              <a:t>В</a:t>
            </a:r>
            <a:r>
              <a:rPr lang="ru-RU" dirty="0">
                <a:effectLst/>
                <a:latin typeface="+mj-lt"/>
              </a:rPr>
              <a:t> в слое обеднения). </a:t>
            </a:r>
            <a:endParaRPr lang="ru-RU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243513"/>
              </p:ext>
            </p:extLst>
          </p:nvPr>
        </p:nvGraphicFramePr>
        <p:xfrm>
          <a:off x="2024455" y="2249487"/>
          <a:ext cx="7014770" cy="1102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Уравнение" r:id="rId3" imgW="2908080" imgH="457200" progId="Equation.3">
                  <p:embed/>
                </p:oleObj>
              </mc:Choice>
              <mc:Fallback>
                <p:oleObj name="Уравнение" r:id="rId3" imgW="29080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4455" y="2249487"/>
                        <a:ext cx="7014770" cy="1102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0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</a:t>
            </a:r>
            <a:r>
              <a:rPr lang="ru-RU" dirty="0" err="1"/>
              <a:t>вах</a:t>
            </a:r>
            <a:r>
              <a:rPr lang="ru-RU" dirty="0"/>
              <a:t> </a:t>
            </a:r>
            <a:r>
              <a:rPr lang="en-US" dirty="0"/>
              <a:t>n-</a:t>
            </a:r>
            <a:r>
              <a:rPr lang="ru-RU" dirty="0"/>
              <a:t>канального МДП ПТ в режиме плавного канала.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141410" y="2409825"/>
            <a:ext cx="3783015" cy="276574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600" dirty="0">
                <a:effectLst/>
                <a:latin typeface="+mj-lt"/>
              </a:rPr>
              <a:t>Исходная ВАХ, VT = 0,6 В. Заряд в диэлектрике отсутствует; </a:t>
            </a:r>
          </a:p>
          <a:p>
            <a:pPr marL="342900" indent="-342900">
              <a:buAutoNum type="arabicPeriod"/>
            </a:pPr>
            <a:r>
              <a:rPr lang="ru-RU" sz="1600" dirty="0">
                <a:effectLst/>
                <a:latin typeface="+mj-lt"/>
              </a:rPr>
              <a:t>Состояние «закрыто», VT = 2,6 В. В диэлектрик записан отрицательный заряд; </a:t>
            </a:r>
          </a:p>
          <a:p>
            <a:pPr marL="342900" indent="-342900">
              <a:buAutoNum type="arabicPeriod"/>
            </a:pPr>
            <a:r>
              <a:rPr lang="ru-RU" sz="1600" dirty="0">
                <a:effectLst/>
                <a:latin typeface="+mj-lt"/>
              </a:rPr>
              <a:t>Состояние «открыто», VT = -3,2 В. В диэлектрик записан положительный заряд;</a:t>
            </a:r>
          </a:p>
          <a:p>
            <a:endParaRPr lang="ru-RU" sz="1600" dirty="0">
              <a:effectLst/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4993" y="2409825"/>
            <a:ext cx="6194346" cy="293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60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Практическая реализация.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13" name="Объект 12" descr="http://dssp.petrsu.ru/book/chapter6/imgs/content/616.gif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0" b="60656"/>
          <a:stretch/>
        </p:blipFill>
        <p:spPr bwMode="auto">
          <a:xfrm>
            <a:off x="1713706" y="2577701"/>
            <a:ext cx="3677444" cy="2161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://dssp.petrsu.ru/book/chapter6/imgs/content/616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13" b="6058"/>
          <a:stretch/>
        </p:blipFill>
        <p:spPr bwMode="auto">
          <a:xfrm>
            <a:off x="6743700" y="2577702"/>
            <a:ext cx="3295650" cy="2161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933700" y="4767657"/>
            <a:ext cx="334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МНОП ПТ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6575" y="4848225"/>
            <a:ext cx="338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МОП ПТ с плавающим затвором</a:t>
            </a:r>
          </a:p>
        </p:txBody>
      </p:sp>
    </p:spTree>
    <p:extLst>
      <p:ext uri="{BB962C8B-B14F-4D97-AF65-F5344CB8AC3E}">
        <p14:creationId xmlns:p14="http://schemas.microsoft.com/office/powerpoint/2010/main" val="377923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МНОП ПТ.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39454" y="2692398"/>
            <a:ext cx="1581150" cy="204628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  <a:latin typeface="+mj-lt"/>
              </a:rPr>
              <a:t>а) V</a:t>
            </a:r>
            <a:r>
              <a:rPr lang="ru-RU" baseline="-25000" dirty="0">
                <a:effectLst/>
                <a:latin typeface="+mj-lt"/>
              </a:rPr>
              <a:t>GS</a:t>
            </a:r>
            <a:r>
              <a:rPr lang="ru-RU" dirty="0">
                <a:effectLst/>
                <a:latin typeface="+mj-lt"/>
              </a:rPr>
              <a:t>=0</a:t>
            </a:r>
            <a:r>
              <a:rPr lang="en-US" dirty="0">
                <a:effectLst/>
                <a:latin typeface="+mj-lt"/>
              </a:rPr>
              <a:t>;</a:t>
            </a:r>
            <a:endParaRPr lang="ru-RU" dirty="0">
              <a:effectLst/>
              <a:latin typeface="+mj-lt"/>
            </a:endParaRPr>
          </a:p>
          <a:p>
            <a:pPr marL="0" indent="0">
              <a:buNone/>
            </a:pPr>
            <a:r>
              <a:rPr lang="ru-RU" dirty="0">
                <a:effectLst/>
                <a:latin typeface="+mj-lt"/>
              </a:rPr>
              <a:t>б) V</a:t>
            </a:r>
            <a:r>
              <a:rPr lang="ru-RU" baseline="-25000" dirty="0">
                <a:effectLst/>
                <a:latin typeface="+mj-lt"/>
              </a:rPr>
              <a:t>GS</a:t>
            </a:r>
            <a:r>
              <a:rPr lang="en-US" dirty="0">
                <a:effectLst/>
                <a:latin typeface="+mj-lt"/>
              </a:rPr>
              <a:t>&gt;0;</a:t>
            </a:r>
            <a:endParaRPr lang="ru-RU" dirty="0">
              <a:effectLst/>
              <a:latin typeface="+mj-lt"/>
            </a:endParaRPr>
          </a:p>
          <a:p>
            <a:pPr marL="0" indent="0">
              <a:buNone/>
            </a:pPr>
            <a:r>
              <a:rPr lang="ru-RU" dirty="0">
                <a:effectLst/>
                <a:latin typeface="+mj-lt"/>
              </a:rPr>
              <a:t>в) V</a:t>
            </a:r>
            <a:r>
              <a:rPr lang="ru-RU" baseline="-25000" dirty="0">
                <a:effectLst/>
                <a:latin typeface="+mj-lt"/>
              </a:rPr>
              <a:t>GS</a:t>
            </a:r>
            <a:r>
              <a:rPr lang="en-US" dirty="0">
                <a:effectLst/>
                <a:latin typeface="+mj-lt"/>
              </a:rPr>
              <a:t>&lt;0;</a:t>
            </a:r>
          </a:p>
          <a:p>
            <a:pPr marL="0" indent="0">
              <a:buNone/>
            </a:pPr>
            <a:endParaRPr lang="ru-RU" dirty="0">
              <a:effectLst/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Объект 5" descr="http://dssp.petrsu.ru/book/chapter6/imgs/content/617.gif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6" y="1477962"/>
            <a:ext cx="5924550" cy="447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804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МНОП ПТ.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Содержимое 6" descr="6_31.g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1413" y="618518"/>
            <a:ext cx="7511108" cy="7363685"/>
          </a:xfrm>
        </p:spPr>
      </p:pic>
    </p:spTree>
    <p:extLst>
      <p:ext uri="{BB962C8B-B14F-4D97-AF65-F5344CB8AC3E}">
        <p14:creationId xmlns:p14="http://schemas.microsoft.com/office/powerpoint/2010/main" val="123585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МОП ПТ с плавающим затвором.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2" descr="C:\Users\AlexHome\Desktop\МОЭ\6_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991281"/>
            <a:ext cx="7283541" cy="534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16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создания </a:t>
            </a:r>
            <a:r>
              <a:rPr lang="ru-RU" dirty="0" err="1"/>
              <a:t>флеш</a:t>
            </a:r>
            <a:r>
              <a:rPr lang="ru-RU" dirty="0"/>
              <a:t>-накопителей.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6154740" cy="3541714"/>
          </a:xfrm>
        </p:spPr>
        <p:txBody>
          <a:bodyPr/>
          <a:lstStyle/>
          <a:p>
            <a:r>
              <a:rPr lang="ru-RU" dirty="0">
                <a:effectLst/>
                <a:latin typeface="+mj-lt"/>
              </a:rPr>
              <a:t>1984 – </a:t>
            </a:r>
            <a:r>
              <a:rPr lang="ru-RU" dirty="0" err="1">
                <a:effectLst/>
                <a:latin typeface="+mj-lt"/>
              </a:rPr>
              <a:t>Фудзио</a:t>
            </a:r>
            <a:r>
              <a:rPr lang="ru-RU" dirty="0">
                <a:effectLst/>
                <a:latin typeface="+mj-lt"/>
              </a:rPr>
              <a:t> </a:t>
            </a:r>
            <a:r>
              <a:rPr lang="ru-RU" dirty="0" err="1">
                <a:effectLst/>
                <a:latin typeface="+mj-lt"/>
              </a:rPr>
              <a:t>Масуока</a:t>
            </a:r>
            <a:r>
              <a:rPr lang="ru-RU" dirty="0">
                <a:effectLst/>
                <a:latin typeface="+mj-lt"/>
              </a:rPr>
              <a:t>, </a:t>
            </a:r>
            <a:r>
              <a:rPr lang="en-US" dirty="0">
                <a:effectLst/>
                <a:latin typeface="+mj-lt"/>
              </a:rPr>
              <a:t>Toshiba</a:t>
            </a:r>
            <a:r>
              <a:rPr lang="ru-RU" dirty="0">
                <a:effectLst/>
                <a:latin typeface="+mj-lt"/>
              </a:rPr>
              <a:t>;</a:t>
            </a:r>
          </a:p>
          <a:p>
            <a:r>
              <a:rPr lang="ru-RU" dirty="0">
                <a:effectLst/>
                <a:latin typeface="+mj-lt"/>
              </a:rPr>
              <a:t>1988 – </a:t>
            </a:r>
            <a:r>
              <a:rPr lang="en-US" dirty="0">
                <a:effectLst/>
                <a:latin typeface="+mj-lt"/>
              </a:rPr>
              <a:t>Intel</a:t>
            </a:r>
            <a:r>
              <a:rPr lang="ru-RU" dirty="0">
                <a:effectLst/>
                <a:latin typeface="+mj-lt"/>
              </a:rPr>
              <a:t> выпустил первый коммерческий чип;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34351" y="1020765"/>
            <a:ext cx="2598734" cy="259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511" y="3895725"/>
            <a:ext cx="3493644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91" y="3895725"/>
            <a:ext cx="3450589" cy="235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4174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Флеш</a:t>
            </a:r>
            <a:r>
              <a:rPr lang="ru-RU" dirty="0"/>
              <a:t>-память.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effectLst/>
                <a:latin typeface="+mj-lt"/>
              </a:rPr>
              <a:t>Дешевизна;</a:t>
            </a:r>
          </a:p>
          <a:p>
            <a:r>
              <a:rPr lang="ru-RU" dirty="0">
                <a:effectLst/>
                <a:latin typeface="+mj-lt"/>
              </a:rPr>
              <a:t>Компактность;</a:t>
            </a:r>
          </a:p>
          <a:p>
            <a:r>
              <a:rPr lang="ru-RU" dirty="0">
                <a:effectLst/>
                <a:latin typeface="+mj-lt"/>
              </a:rPr>
              <a:t>Большой объем;</a:t>
            </a:r>
          </a:p>
          <a:p>
            <a:r>
              <a:rPr lang="ru-RU" dirty="0">
                <a:effectLst/>
                <a:latin typeface="+mj-lt"/>
              </a:rPr>
              <a:t>Высокая скорость работы;</a:t>
            </a:r>
          </a:p>
          <a:p>
            <a:r>
              <a:rPr lang="ru-RU" dirty="0">
                <a:effectLst/>
                <a:latin typeface="+mj-lt"/>
              </a:rPr>
              <a:t>Низкое энергопотребление.</a:t>
            </a:r>
          </a:p>
          <a:p>
            <a:endParaRPr lang="ru-RU" dirty="0">
              <a:effectLst/>
              <a:latin typeface="+mj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effectLst/>
                <a:latin typeface="+mj-lt"/>
              </a:rPr>
              <a:t>Ограниченный срок эксплуатации;</a:t>
            </a:r>
          </a:p>
          <a:p>
            <a:r>
              <a:rPr lang="ru-RU" dirty="0">
                <a:effectLst/>
                <a:latin typeface="+mj-lt"/>
              </a:rPr>
              <a:t>Чувствительность к электростатическому заряду.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91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Флеш</a:t>
            </a:r>
            <a:r>
              <a:rPr lang="ru-RU" dirty="0"/>
              <a:t>-память.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994" y="2399789"/>
            <a:ext cx="5194306" cy="3180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440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effectLst/>
                <a:latin typeface="+mj-lt"/>
              </a:rPr>
              <a:t>Запоминающие устройства и их классификация.</a:t>
            </a:r>
          </a:p>
          <a:p>
            <a:r>
              <a:rPr lang="ru-RU" dirty="0">
                <a:effectLst/>
                <a:latin typeface="+mj-lt"/>
              </a:rPr>
              <a:t>Основные характеристики ЗУ и их применение в ЭВМ.</a:t>
            </a:r>
          </a:p>
          <a:p>
            <a:r>
              <a:rPr lang="ru-RU" dirty="0">
                <a:effectLst/>
                <a:latin typeface="+mj-lt"/>
              </a:rPr>
              <a:t>МДП-транзистор как элемент памяти.</a:t>
            </a:r>
          </a:p>
          <a:p>
            <a:r>
              <a:rPr lang="ru-RU" dirty="0">
                <a:effectLst/>
                <a:latin typeface="+mj-lt"/>
              </a:rPr>
              <a:t>МНОП ПТ.</a:t>
            </a:r>
          </a:p>
          <a:p>
            <a:r>
              <a:rPr lang="ru-RU" dirty="0">
                <a:effectLst/>
                <a:latin typeface="+mj-lt"/>
              </a:rPr>
              <a:t>МОП ПТ с плавающим затвором.</a:t>
            </a:r>
          </a:p>
          <a:p>
            <a:r>
              <a:rPr lang="ru-RU" dirty="0" err="1">
                <a:effectLst/>
                <a:latin typeface="+mj-lt"/>
              </a:rPr>
              <a:t>Флеш</a:t>
            </a:r>
            <a:r>
              <a:rPr lang="ru-RU" dirty="0">
                <a:effectLst/>
                <a:latin typeface="+mj-lt"/>
              </a:rPr>
              <a:t>-память. </a:t>
            </a:r>
          </a:p>
          <a:p>
            <a:r>
              <a:rPr lang="ru-RU" dirty="0">
                <a:effectLst/>
                <a:latin typeface="+mj-lt"/>
              </a:rPr>
              <a:t>Заключение.</a:t>
            </a:r>
          </a:p>
          <a:p>
            <a:pPr marL="0" indent="0">
              <a:buNone/>
            </a:pPr>
            <a:endParaRPr lang="ru-RU" dirty="0">
              <a:effectLst/>
              <a:latin typeface="+mj-lt"/>
            </a:endParaRPr>
          </a:p>
          <a:p>
            <a:endParaRPr lang="ru-RU" dirty="0">
              <a:effectLst/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92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Флеш</a:t>
            </a:r>
            <a:r>
              <a:rPr lang="ru-RU" dirty="0"/>
              <a:t>-память.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6023" y="2806835"/>
            <a:ext cx="4878389" cy="354171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err="1">
                <a:effectLst/>
                <a:latin typeface="+mj-lt"/>
              </a:rPr>
              <a:t>SanDisc</a:t>
            </a:r>
            <a:r>
              <a:rPr lang="en-US" u="sng" dirty="0">
                <a:effectLst/>
                <a:latin typeface="+mj-lt"/>
              </a:rPr>
              <a:t> Ultra Fit</a:t>
            </a:r>
          </a:p>
          <a:p>
            <a:r>
              <a:rPr lang="en-US" dirty="0">
                <a:effectLst/>
                <a:latin typeface="+mj-lt"/>
              </a:rPr>
              <a:t>128 </a:t>
            </a:r>
            <a:r>
              <a:rPr lang="ru-RU" dirty="0">
                <a:effectLst/>
                <a:latin typeface="+mj-lt"/>
              </a:rPr>
              <a:t>ГБ</a:t>
            </a:r>
          </a:p>
          <a:p>
            <a:r>
              <a:rPr lang="ru-RU" dirty="0">
                <a:effectLst/>
                <a:latin typeface="+mj-lt"/>
              </a:rPr>
              <a:t>128 МБ/с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2050" name="Picture 2" descr="Компания SanDisk представила новое поколение флэш-накопителе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42" y="1963557"/>
            <a:ext cx="6632168" cy="3724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25332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Флеш</a:t>
            </a:r>
            <a:r>
              <a:rPr lang="ru-RU" dirty="0"/>
              <a:t>-память.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3074" name="Picture 2" descr="Карта памяти от SanDisk на 512 гигабай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401888"/>
            <a:ext cx="4321947" cy="24269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Компания Samsung выпустила SSD-накопитель ёмкостью 16 терабай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68" y="2401888"/>
            <a:ext cx="3963594" cy="24269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0989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Пути совершенствования.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  <a:latin typeface="+mj-lt"/>
              </a:rPr>
              <a:t>Уменьшение энергопотребления;</a:t>
            </a:r>
          </a:p>
          <a:p>
            <a:r>
              <a:rPr lang="ru-RU" dirty="0">
                <a:effectLst/>
                <a:latin typeface="+mj-lt"/>
              </a:rPr>
              <a:t>Уменьшение размеров;</a:t>
            </a:r>
          </a:p>
          <a:p>
            <a:r>
              <a:rPr lang="ru-RU" dirty="0">
                <a:effectLst/>
                <a:latin typeface="+mj-lt"/>
              </a:rPr>
              <a:t>Повышение быстродействия;</a:t>
            </a:r>
          </a:p>
          <a:p>
            <a:r>
              <a:rPr lang="ru-RU" dirty="0">
                <a:effectLst/>
                <a:latin typeface="+mj-lt"/>
              </a:rPr>
              <a:t>Увеличение объема памяти.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12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err="1">
                <a:effectLst/>
                <a:latin typeface="+mj-lt"/>
              </a:rPr>
              <a:t>Флеш</a:t>
            </a:r>
            <a:r>
              <a:rPr lang="ru-RU" dirty="0">
                <a:effectLst/>
                <a:latin typeface="+mj-lt"/>
              </a:rPr>
              <a:t>-анимация «МДП РПЗУ» 2012-2013 гг.</a:t>
            </a:r>
          </a:p>
          <a:p>
            <a:pPr lvl="0"/>
            <a:r>
              <a:rPr lang="ru-RU" dirty="0" err="1">
                <a:effectLst/>
                <a:latin typeface="+mj-lt"/>
              </a:rPr>
              <a:t>В.А.Гуртов</a:t>
            </a:r>
            <a:r>
              <a:rPr lang="ru-RU" dirty="0">
                <a:effectLst/>
                <a:latin typeface="+mj-lt"/>
              </a:rPr>
              <a:t> «Твердотельная электроника» Москва 2008</a:t>
            </a:r>
          </a:p>
          <a:p>
            <a:pPr lvl="0"/>
            <a:r>
              <a:rPr lang="ru-RU" dirty="0" err="1">
                <a:effectLst/>
                <a:latin typeface="+mj-lt"/>
              </a:rPr>
              <a:t>М.Ратнер</a:t>
            </a:r>
            <a:r>
              <a:rPr lang="ru-RU" dirty="0">
                <a:effectLst/>
                <a:latin typeface="+mj-lt"/>
              </a:rPr>
              <a:t>, </a:t>
            </a:r>
            <a:r>
              <a:rPr lang="ru-RU" dirty="0" err="1">
                <a:effectLst/>
                <a:latin typeface="+mj-lt"/>
              </a:rPr>
              <a:t>Д.Ратнер</a:t>
            </a:r>
            <a:r>
              <a:rPr lang="ru-RU" dirty="0">
                <a:effectLst/>
                <a:latin typeface="+mj-lt"/>
              </a:rPr>
              <a:t> «Нанотехнология: простое объяснение очередной гениальной идеи» Москва 2004</a:t>
            </a:r>
          </a:p>
          <a:p>
            <a:pPr lvl="0"/>
            <a:r>
              <a:rPr lang="ru-RU" u="sng" dirty="0">
                <a:effectLst/>
                <a:latin typeface="+mj-lt"/>
                <a:hlinkClick r:id="rId2"/>
              </a:rPr>
              <a:t>https://ru.wikipedia.org/wik</a:t>
            </a:r>
            <a:r>
              <a:rPr lang="en-US" u="sng" dirty="0" err="1">
                <a:effectLst/>
                <a:latin typeface="+mj-lt"/>
                <a:hlinkClick r:id="rId2"/>
              </a:rPr>
              <a:t>i</a:t>
            </a:r>
            <a:r>
              <a:rPr lang="ru-RU" u="sng" dirty="0">
                <a:effectLst/>
                <a:latin typeface="+mj-lt"/>
                <a:hlinkClick r:id="rId2"/>
              </a:rPr>
              <a:t>/</a:t>
            </a:r>
            <a:r>
              <a:rPr lang="ru-RU" u="sng" dirty="0" err="1">
                <a:effectLst/>
                <a:latin typeface="+mj-lt"/>
                <a:hlinkClick r:id="rId2"/>
              </a:rPr>
              <a:t>Запоминающее_устройство</a:t>
            </a:r>
            <a:endParaRPr lang="ru-RU" dirty="0">
              <a:effectLst/>
              <a:latin typeface="+mj-lt"/>
            </a:endParaRPr>
          </a:p>
          <a:p>
            <a:pPr lvl="0"/>
            <a:r>
              <a:rPr lang="ru-RU" u="sng" dirty="0">
                <a:effectLst/>
                <a:latin typeface="+mj-lt"/>
                <a:hlinkClick r:id="rId3"/>
              </a:rPr>
              <a:t>http://www.radioland.net.ua/contentid-366-page1.html</a:t>
            </a:r>
            <a:endParaRPr lang="ru-RU" dirty="0">
              <a:effectLst/>
              <a:latin typeface="+mj-lt"/>
            </a:endParaRPr>
          </a:p>
          <a:p>
            <a:pPr lvl="0"/>
            <a:r>
              <a:rPr lang="ru-RU" u="sng" dirty="0">
                <a:effectLst/>
                <a:latin typeface="+mj-lt"/>
                <a:hlinkClick r:id="rId4"/>
              </a:rPr>
              <a:t>http://konspekta.net/lek-15881.html</a:t>
            </a:r>
            <a:endParaRPr lang="ru-RU" dirty="0">
              <a:effectLst/>
              <a:latin typeface="+mj-lt"/>
            </a:endParaRPr>
          </a:p>
          <a:p>
            <a:pPr lvl="0"/>
            <a:r>
              <a:rPr lang="ru-RU" dirty="0" err="1">
                <a:effectLst/>
                <a:latin typeface="+mj-lt"/>
              </a:rPr>
              <a:t>И.Г.Морозова</a:t>
            </a:r>
            <a:r>
              <a:rPr lang="ru-RU" dirty="0">
                <a:effectLst/>
                <a:latin typeface="+mj-lt"/>
              </a:rPr>
              <a:t> «Физика электронных приборов» Москва 1980</a:t>
            </a:r>
          </a:p>
          <a:p>
            <a:pPr lvl="0"/>
            <a:r>
              <a:rPr lang="ru-RU" dirty="0">
                <a:effectLst/>
                <a:latin typeface="+mj-lt"/>
              </a:rPr>
              <a:t>Техника – молодёжи 1960-07, страница 41</a:t>
            </a:r>
          </a:p>
          <a:p>
            <a:pPr lvl="0"/>
            <a:r>
              <a:rPr lang="ru-RU" u="sng" dirty="0">
                <a:effectLst/>
                <a:latin typeface="+mj-lt"/>
                <a:hlinkClick r:id="rId5"/>
              </a:rPr>
              <a:t>https://ru.wikipedia.org/wiki/Запоминающая_электронно-лучевая_трубка</a:t>
            </a:r>
            <a:endParaRPr lang="ru-RU" dirty="0">
              <a:effectLst/>
              <a:latin typeface="+mj-lt"/>
            </a:endParaRPr>
          </a:p>
          <a:p>
            <a:pPr lvl="0"/>
            <a:r>
              <a:rPr lang="ru-RU" u="sng" dirty="0">
                <a:effectLst/>
                <a:latin typeface="+mj-lt"/>
                <a:hlinkClick r:id="rId6"/>
              </a:rPr>
              <a:t>https://ru.wikipedia.org/wiki/Полевой_транзистор</a:t>
            </a:r>
            <a:endParaRPr lang="ru-RU" dirty="0">
              <a:effectLst/>
              <a:latin typeface="+mj-lt"/>
            </a:endParaRPr>
          </a:p>
          <a:p>
            <a:pPr lvl="0"/>
            <a:r>
              <a:rPr lang="ru-RU" u="sng" dirty="0">
                <a:effectLst/>
                <a:latin typeface="+mj-lt"/>
                <a:hlinkClick r:id="rId7"/>
              </a:rPr>
              <a:t>https://ru.wikipedia.org/wiki/Флеш-память</a:t>
            </a:r>
            <a:endParaRPr lang="ru-RU" dirty="0">
              <a:effectLst/>
              <a:latin typeface="+mj-lt"/>
            </a:endParaRPr>
          </a:p>
          <a:p>
            <a:pPr lvl="0"/>
            <a:r>
              <a:rPr lang="ru-RU" u="sng" dirty="0">
                <a:effectLst/>
                <a:latin typeface="+mj-lt"/>
                <a:hlinkClick r:id="rId8"/>
              </a:rPr>
              <a:t>http://www.usbdev.ru/articles/flash_info/</a:t>
            </a:r>
            <a:endParaRPr lang="ru-RU" dirty="0">
              <a:effectLst/>
              <a:latin typeface="+mj-lt"/>
            </a:endParaRPr>
          </a:p>
          <a:p>
            <a:endParaRPr lang="ru-RU" dirty="0">
              <a:effectLst/>
              <a:latin typeface="+mj-lt"/>
            </a:endParaRPr>
          </a:p>
          <a:p>
            <a:endParaRPr lang="ru-RU" dirty="0">
              <a:effectLst/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76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6325" y="2761643"/>
            <a:ext cx="5916068" cy="1478570"/>
          </a:xfrm>
        </p:spPr>
        <p:txBody>
          <a:bodyPr/>
          <a:lstStyle/>
          <a:p>
            <a:r>
              <a:rPr lang="ru-RU" dirty="0"/>
              <a:t>Спасибо за внимание.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5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Запоминающие устройства.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972685"/>
          </a:xfrm>
        </p:spPr>
        <p:txBody>
          <a:bodyPr>
            <a:normAutofit fontScale="92500"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Запоминающее устройство</a:t>
            </a:r>
            <a:r>
              <a:rPr lang="ru-RU" sz="1800" dirty="0">
                <a:effectLst/>
                <a:latin typeface="+mj-lt"/>
              </a:rPr>
              <a:t> — устройство, предназначенное для записи, хранения и воспроизведения информации. </a:t>
            </a:r>
            <a:endParaRPr lang="ru-RU" sz="1800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2856" y="3786087"/>
            <a:ext cx="5451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+mj-lt"/>
              </a:rPr>
              <a:t>Какие физические эффекты могут лежать в основе работы запоминающего устройства?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321" y="1517831"/>
            <a:ext cx="3936793" cy="3850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690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запоминающих устройств.</a:t>
            </a: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+mj-lt"/>
              </a:rPr>
              <a:t>перфорационные</a:t>
            </a:r>
            <a:r>
              <a:rPr lang="en-US" dirty="0">
                <a:effectLst/>
                <a:latin typeface="+mj-lt"/>
              </a:rPr>
              <a:t>;</a:t>
            </a:r>
            <a:endParaRPr lang="ru-RU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+mj-lt"/>
              </a:rPr>
              <a:t>с магнитной записью;</a:t>
            </a:r>
          </a:p>
          <a:p>
            <a:r>
              <a:rPr lang="ru-RU" dirty="0">
                <a:effectLst/>
                <a:latin typeface="+mj-lt"/>
              </a:rPr>
              <a:t> оптические</a:t>
            </a:r>
            <a:r>
              <a:rPr lang="en-US" dirty="0">
                <a:effectLst/>
                <a:latin typeface="+mj-lt"/>
              </a:rPr>
              <a:t>;</a:t>
            </a:r>
            <a:endParaRPr lang="ru-RU" dirty="0">
              <a:effectLst/>
              <a:latin typeface="+mj-lt"/>
            </a:endParaRPr>
          </a:p>
          <a:p>
            <a:r>
              <a:rPr lang="ru-RU" dirty="0">
                <a:effectLst/>
                <a:latin typeface="+mj-lt"/>
              </a:rPr>
              <a:t> магнитооптические (</a:t>
            </a:r>
            <a:r>
              <a:rPr lang="en-US" i="1" dirty="0">
                <a:effectLst/>
                <a:latin typeface="+mj-lt"/>
              </a:rPr>
              <a:t>CD-MO</a:t>
            </a:r>
            <a:r>
              <a:rPr lang="en-US" dirty="0">
                <a:effectLst/>
                <a:latin typeface="+mj-lt"/>
              </a:rPr>
              <a:t>);</a:t>
            </a:r>
            <a:endParaRPr lang="ru-RU" dirty="0">
              <a:effectLst/>
              <a:latin typeface="+mj-lt"/>
            </a:endParaRPr>
          </a:p>
          <a:p>
            <a:r>
              <a:rPr lang="en-US" dirty="0">
                <a:effectLst/>
                <a:latin typeface="+mj-lt"/>
              </a:rPr>
              <a:t> </a:t>
            </a:r>
            <a:r>
              <a:rPr lang="ru-RU" dirty="0">
                <a:effectLst/>
                <a:latin typeface="+mj-lt"/>
              </a:rPr>
              <a:t>использующие сверхпроводимость (</a:t>
            </a:r>
            <a:r>
              <a:rPr lang="ru-RU" i="1" dirty="0">
                <a:effectLst/>
                <a:latin typeface="+mj-lt"/>
              </a:rPr>
              <a:t>криогенные элементы</a:t>
            </a:r>
            <a:r>
              <a:rPr lang="ru-RU" dirty="0">
                <a:effectLst/>
                <a:latin typeface="+mj-lt"/>
              </a:rPr>
              <a:t>);</a:t>
            </a:r>
          </a:p>
          <a:p>
            <a:endParaRPr lang="ru-RU" dirty="0">
              <a:effectLst/>
              <a:latin typeface="+mj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effectLst/>
                <a:latin typeface="+mj-lt"/>
              </a:rPr>
              <a:t>звуковые и ультразвуковые;</a:t>
            </a:r>
          </a:p>
          <a:p>
            <a:r>
              <a:rPr lang="ru-RU" dirty="0">
                <a:effectLst/>
                <a:latin typeface="+mj-lt"/>
              </a:rPr>
              <a:t>использующие накопление электростатического заряда в диэлектриках (</a:t>
            </a:r>
            <a:r>
              <a:rPr lang="ru-RU" i="1" dirty="0">
                <a:effectLst/>
                <a:latin typeface="+mj-lt"/>
              </a:rPr>
              <a:t>запоминающие электронно-лучевые трубки</a:t>
            </a:r>
            <a:r>
              <a:rPr lang="ru-RU" dirty="0">
                <a:effectLst/>
                <a:latin typeface="+mj-lt"/>
              </a:rPr>
              <a:t>);</a:t>
            </a:r>
          </a:p>
          <a:p>
            <a:r>
              <a:rPr lang="ru-RU" dirty="0">
                <a:effectLst/>
                <a:latin typeface="+mj-lt"/>
              </a:rPr>
              <a:t>использующие эффекты в полупроводниках</a:t>
            </a:r>
            <a:r>
              <a:rPr lang="en-US" dirty="0">
                <a:effectLst/>
                <a:latin typeface="+mj-lt"/>
              </a:rPr>
              <a:t> (</a:t>
            </a:r>
            <a:r>
              <a:rPr lang="ru-RU" i="1" dirty="0" err="1">
                <a:effectLst/>
                <a:latin typeface="+mj-lt"/>
              </a:rPr>
              <a:t>флеш</a:t>
            </a:r>
            <a:r>
              <a:rPr lang="ru-RU" i="1" dirty="0">
                <a:effectLst/>
                <a:latin typeface="+mj-lt"/>
              </a:rPr>
              <a:t>-память</a:t>
            </a:r>
            <a:r>
              <a:rPr lang="ru-RU" dirty="0">
                <a:effectLst/>
                <a:latin typeface="+mj-lt"/>
              </a:rPr>
              <a:t>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9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лучшее запоминающее устройство.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3811590" cy="2446339"/>
          </a:xfrm>
        </p:spPr>
        <p:txBody>
          <a:bodyPr/>
          <a:lstStyle/>
          <a:p>
            <a:pPr marL="285750" indent="-285750">
              <a:buSzPct val="70000"/>
              <a:buFont typeface="Arial" panose="020B0604020202020204" pitchFamily="34" charset="0"/>
              <a:buChar char="•"/>
            </a:pPr>
            <a:r>
              <a:rPr lang="ru-RU" sz="2400" u="sng" dirty="0">
                <a:effectLst/>
                <a:latin typeface="+mj-lt"/>
              </a:rPr>
              <a:t>86 млрд. нейронов</a:t>
            </a:r>
            <a:r>
              <a:rPr lang="en-US" sz="2400" u="sng" dirty="0">
                <a:effectLst/>
                <a:latin typeface="+mj-lt"/>
              </a:rPr>
              <a:t>;</a:t>
            </a:r>
            <a:endParaRPr lang="ru-RU" sz="2400" u="sng" dirty="0">
              <a:effectLst/>
              <a:latin typeface="+mj-lt"/>
            </a:endParaRPr>
          </a:p>
          <a:p>
            <a:pPr marL="285750" indent="-285750"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</a:rPr>
              <a:t>P=2</a:t>
            </a:r>
            <a:r>
              <a:rPr lang="ru-RU" sz="2400" dirty="0">
                <a:effectLst/>
                <a:latin typeface="+mj-lt"/>
              </a:rPr>
              <a:t>.</a:t>
            </a:r>
            <a:r>
              <a:rPr lang="en-US" sz="2400" dirty="0">
                <a:effectLst/>
                <a:latin typeface="+mj-lt"/>
              </a:rPr>
              <a:t>5 </a:t>
            </a:r>
            <a:r>
              <a:rPr lang="ru-RU" sz="2400" dirty="0">
                <a:effectLst/>
                <a:latin typeface="+mj-lt"/>
              </a:rPr>
              <a:t>Вт</a:t>
            </a:r>
            <a:r>
              <a:rPr lang="en-US" sz="2400" dirty="0">
                <a:effectLst/>
                <a:latin typeface="+mj-lt"/>
              </a:rPr>
              <a:t>;</a:t>
            </a:r>
          </a:p>
          <a:p>
            <a:pPr marL="285750" indent="-285750"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</a:rPr>
              <a:t>V=1</a:t>
            </a:r>
            <a:r>
              <a:rPr lang="ru-RU" sz="2400" dirty="0">
                <a:effectLst/>
                <a:latin typeface="+mj-lt"/>
              </a:rPr>
              <a:t>.</a:t>
            </a:r>
            <a:r>
              <a:rPr lang="en-US" sz="2400" dirty="0">
                <a:effectLst/>
                <a:latin typeface="+mj-lt"/>
              </a:rPr>
              <a:t>5</a:t>
            </a:r>
            <a:r>
              <a:rPr lang="ru-RU" sz="2400" dirty="0">
                <a:effectLst/>
                <a:latin typeface="+mj-lt"/>
              </a:rPr>
              <a:t> дм</a:t>
            </a:r>
            <a:r>
              <a:rPr lang="ru-RU" sz="2400" baseline="30000" dirty="0">
                <a:effectLst/>
                <a:latin typeface="+mj-lt"/>
              </a:rPr>
              <a:t>3</a:t>
            </a:r>
            <a:r>
              <a:rPr lang="en-US" sz="2400" dirty="0">
                <a:effectLst/>
              </a:rPr>
              <a:t>;</a:t>
            </a:r>
            <a:endParaRPr lang="ru-RU" sz="2400" baseline="30000" dirty="0">
              <a:effectLst/>
              <a:latin typeface="+mj-lt"/>
            </a:endParaRPr>
          </a:p>
          <a:p>
            <a:pPr marL="285750" indent="-285750"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</a:rPr>
              <a:t>M=1</a:t>
            </a:r>
            <a:r>
              <a:rPr lang="ru-RU" sz="2400" dirty="0">
                <a:effectLst/>
                <a:latin typeface="+mj-lt"/>
              </a:rPr>
              <a:t>.</a:t>
            </a:r>
            <a:r>
              <a:rPr lang="en-US" sz="2400" dirty="0">
                <a:effectLst/>
                <a:latin typeface="+mj-lt"/>
              </a:rPr>
              <a:t>2 </a:t>
            </a:r>
            <a:r>
              <a:rPr lang="ru-RU" sz="2400" dirty="0">
                <a:effectLst/>
                <a:latin typeface="+mj-lt"/>
              </a:rPr>
              <a:t>кг</a:t>
            </a:r>
            <a:r>
              <a:rPr lang="en-US" sz="2400" dirty="0">
                <a:effectLst/>
              </a:rPr>
              <a:t>;</a:t>
            </a:r>
            <a:endParaRPr lang="en-US" sz="240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i="1" baseline="3000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effectLst/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757" y="1257300"/>
            <a:ext cx="4000306" cy="3924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953001" y="2571750"/>
            <a:ext cx="1847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95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характеристики Запоминающих устройств.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+mj-lt"/>
              </a:rPr>
              <a:t>Ёмкость</a:t>
            </a:r>
            <a:r>
              <a:rPr lang="en-US" sz="2000" dirty="0">
                <a:effectLst/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+mj-lt"/>
              </a:rPr>
              <a:t>Потребляемая мощность;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+mj-lt"/>
              </a:rPr>
              <a:t>Время хранения 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+mj-lt"/>
              </a:rPr>
              <a:t>Быстродействие;</a:t>
            </a:r>
          </a:p>
          <a:p>
            <a:endParaRPr lang="ru-RU" sz="2000" dirty="0">
              <a:effectLst/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751" y="2005012"/>
            <a:ext cx="4279661" cy="27289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022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Запоминающие устройства и </a:t>
            </a:r>
            <a:r>
              <a:rPr lang="ru-RU" dirty="0" err="1"/>
              <a:t>эвм</a:t>
            </a:r>
            <a:r>
              <a:rPr lang="ru-RU" dirty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6" descr="http://mashintop.ru/userfiles/image/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80" y="2207470"/>
            <a:ext cx="2858600" cy="199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ile:D23128C PR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16" y="2379798"/>
            <a:ext cx="3615990" cy="1537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upload.wikimedia.org/wikipedia/commons/3/39/EPROM_Intel_C170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80" y="4874215"/>
            <a:ext cx="2996817" cy="1563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1.bp.blogspot.com/-aHxpqdqI3kM/TZ8JugXWm3I/AAAAAAAAAEo/iPXWXjaaBSE/s1600/Kingston-16GB-Flash-Memory-DataTraveler-DT101-USB-Thumb-Drive-0908-17-bruceleestore%254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90" y="4927803"/>
            <a:ext cx="3536166" cy="1866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02129" y="1815797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ROM</a:t>
            </a:r>
            <a:endParaRPr lang="ru-RU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7446" y="1815797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PROM</a:t>
            </a:r>
            <a:endParaRPr lang="ru-RU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1585" y="4558471"/>
            <a:ext cx="306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EPROM</a:t>
            </a:r>
            <a:endParaRPr lang="ru-RU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0075" y="455847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EEPROM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319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 РПЗУ.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+mj-lt"/>
              </a:rPr>
              <a:t>Многократное </a:t>
            </a:r>
            <a:r>
              <a:rPr lang="ru-RU" sz="2000" dirty="0" err="1">
                <a:effectLst/>
                <a:latin typeface="+mj-lt"/>
              </a:rPr>
              <a:t>репрограммирование</a:t>
            </a:r>
            <a:r>
              <a:rPr lang="ru-RU" sz="2000" dirty="0">
                <a:effectLst/>
                <a:latin typeface="+mj-lt"/>
              </a:rPr>
              <a:t>(10-10 000);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effectLst/>
                <a:latin typeface="+mj-lt"/>
              </a:rPr>
              <a:t>Энергонезависимость</a:t>
            </a:r>
            <a:r>
              <a:rPr lang="ru-RU" sz="2000" dirty="0">
                <a:effectLst/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+mj-lt"/>
              </a:rPr>
              <a:t>Большое время перепрограммирования;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+mj-lt"/>
              </a:rPr>
              <a:t>Большое время считывания;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383" y="1429543"/>
            <a:ext cx="4082552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26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МДП ПТ с изолированным затвором.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98" y="2646352"/>
            <a:ext cx="5441327" cy="245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081" y="1611333"/>
            <a:ext cx="2982912" cy="4105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762081" y="5818165"/>
            <a:ext cx="387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ru-RU" dirty="0">
                <a:latin typeface="+mj-lt"/>
              </a:rPr>
              <a:t>Индуцированный канал;</a:t>
            </a:r>
          </a:p>
          <a:p>
            <a:pPr marL="342900" indent="-342900">
              <a:buAutoNum type="alphaLcParenR"/>
            </a:pPr>
            <a:r>
              <a:rPr lang="ru-RU" dirty="0">
                <a:latin typeface="+mj-lt"/>
              </a:rPr>
              <a:t>Встроенный канал;</a:t>
            </a:r>
          </a:p>
        </p:txBody>
      </p:sp>
    </p:spTree>
    <p:extLst>
      <p:ext uri="{BB962C8B-B14F-4D97-AF65-F5344CB8AC3E}">
        <p14:creationId xmlns:p14="http://schemas.microsoft.com/office/powerpoint/2010/main" val="1554302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4838</TotalTime>
  <Words>565</Words>
  <Application>Microsoft Office PowerPoint</Application>
  <PresentationFormat>Широкоэкранный</PresentationFormat>
  <Paragraphs>133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Контур</vt:lpstr>
      <vt:lpstr>Уравнение</vt:lpstr>
      <vt:lpstr>МДП РПЗУ</vt:lpstr>
      <vt:lpstr>Структура</vt:lpstr>
      <vt:lpstr>Запоминающие устройства.</vt:lpstr>
      <vt:lpstr>Классификация запоминающих устройств.</vt:lpstr>
      <vt:lpstr>лучшее запоминающее устройство.</vt:lpstr>
      <vt:lpstr>Основные характеристики Запоминающих устройств.</vt:lpstr>
      <vt:lpstr>Запоминающие устройства и эвм.</vt:lpstr>
      <vt:lpstr>Характеристики РПЗУ.</vt:lpstr>
      <vt:lpstr>МДП ПТ с изолированным затвором.</vt:lpstr>
      <vt:lpstr>МДП-Транзистор как элемент памяти.</vt:lpstr>
      <vt:lpstr>Способы изменения порогового напряжения.</vt:lpstr>
      <vt:lpstr>Изменение вах n-канального МДП ПТ в режиме плавного канала.</vt:lpstr>
      <vt:lpstr>Практическая реализация.</vt:lpstr>
      <vt:lpstr>МНОП ПТ.</vt:lpstr>
      <vt:lpstr>МНОП ПТ.</vt:lpstr>
      <vt:lpstr>МОП ПТ с плавающим затвором.</vt:lpstr>
      <vt:lpstr>История создания флеш-накопителей.</vt:lpstr>
      <vt:lpstr>Флеш-память.</vt:lpstr>
      <vt:lpstr>Флеш-память.</vt:lpstr>
      <vt:lpstr>Флеш-память.</vt:lpstr>
      <vt:lpstr>Флеш-память.</vt:lpstr>
      <vt:lpstr>Пути совершенствования.</vt:lpstr>
      <vt:lpstr>Источники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Молекулярная электроника</dc:title>
  <dc:creator>XE</dc:creator>
  <cp:lastModifiedBy>XE</cp:lastModifiedBy>
  <cp:revision>90</cp:revision>
  <dcterms:created xsi:type="dcterms:W3CDTF">2016-11-29T18:24:29Z</dcterms:created>
  <dcterms:modified xsi:type="dcterms:W3CDTF">2016-12-09T07:38:49Z</dcterms:modified>
</cp:coreProperties>
</file>