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0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4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1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6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9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4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9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0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3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9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D982-69AD-4F41-A4F3-FA1C6885E0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3252-CD00-4F7D-B56E-ADB45D963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4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МДП РПЗУ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Работу выполнил Грищенко П. А. </a:t>
            </a:r>
          </a:p>
          <a:p>
            <a:pPr algn="r"/>
            <a:r>
              <a:rPr lang="ru-RU" dirty="0" smtClean="0"/>
              <a:t>Группа 21313 ФТИ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3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584" y="1764665"/>
            <a:ext cx="10515600" cy="32096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Основные виды рассматриваемых транзисторов: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транзисторы </a:t>
            </a:r>
            <a:r>
              <a:rPr lang="ru-RU" dirty="0"/>
              <a:t>со структурой МНОП (Металл </a:t>
            </a:r>
            <a:r>
              <a:rPr lang="ru-RU" dirty="0" smtClean="0"/>
              <a:t>— </a:t>
            </a:r>
            <a:r>
              <a:rPr lang="ru-RU" dirty="0"/>
              <a:t>Нитрид кремния </a:t>
            </a:r>
            <a:r>
              <a:rPr lang="ru-RU" dirty="0" smtClean="0"/>
              <a:t>— </a:t>
            </a:r>
            <a:r>
              <a:rPr lang="ru-RU" dirty="0"/>
              <a:t>Окисел </a:t>
            </a:r>
            <a:r>
              <a:rPr lang="ru-RU" dirty="0" smtClean="0"/>
              <a:t>крем­ния—Полупроводник)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транзисторы </a:t>
            </a:r>
            <a:r>
              <a:rPr lang="ru-RU" dirty="0"/>
              <a:t>со структурой ЛИЗМОП (Металл – Окисел кремния – Полупроводник с Лавинной Инжекцией Заряда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Проблемой данный видов транзисторов является то, что информация в них подвержена стиранию ультрафиолетом, что непригодно для многих сфер их применения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4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ssp.petrsu.ru/~ivash/ims/t14/IMAG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02" y="746188"/>
            <a:ext cx="4775306" cy="32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76288" y="4293298"/>
            <a:ext cx="4389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Рис. 4 Конструкция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МНОП-транзистора.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металлический затвор;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2,3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области истока и стока соответственно;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подложка.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608" y="365761"/>
            <a:ext cx="62301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Время хранения информации в МНОП транзисторе обусловлено термической эмиссией с глубоких ловушек и составляет порядка 10 лет в нормальных условиях. Основными факторами, влияющими на запись и хранение заряда, являются электрическое поле, температура и радиация. Количество электрических циклов "запись-стирание" обычно - не менее 10</a:t>
            </a:r>
            <a:r>
              <a:rPr lang="ru-RU" sz="2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12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Tralloor\Desktop\image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396812"/>
            <a:ext cx="5366385" cy="52054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974080" y="17149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Рис. </a:t>
            </a:r>
            <a:r>
              <a:rPr lang="ru-RU" dirty="0" smtClean="0">
                <a:solidFill>
                  <a:srgbClr val="3D3D3D"/>
                </a:solidFill>
                <a:latin typeface="verdana" panose="020B0604030504040204" pitchFamily="34" charset="0"/>
              </a:rPr>
              <a:t>5. </a:t>
            </a:r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Элементы памяти РПЗУ</a:t>
            </a:r>
          </a:p>
          <a:p>
            <a:r>
              <a:rPr lang="ru-RU" dirty="0">
                <a:solidFill>
                  <a:srgbClr val="3D3D3D"/>
                </a:solidFill>
                <a:latin typeface="verdana" panose="020B0604030504040204" pitchFamily="34" charset="0"/>
              </a:rPr>
              <a:t>а) со структурой МНОП б) передаточная характеристика МНОП- транзистора в) со структурой ЛИЗМОП - транзистора г) расположение ЭП в накопителе</a:t>
            </a:r>
            <a:endParaRPr lang="ru-RU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Разновидность устройств РПЗУ-ЭС. </a:t>
            </a:r>
            <a:r>
              <a:rPr lang="ru-RU" dirty="0"/>
              <a:t>В быту это словосочетание закрепилось за широким классом твердотельных устройств хранения информации.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ФЛЭШ память</a:t>
            </a:r>
            <a:endParaRPr lang="ru-RU" dirty="0"/>
          </a:p>
        </p:txBody>
      </p:sp>
      <p:pic>
        <p:nvPicPr>
          <p:cNvPr id="4098" name="Picture 2" descr="http://itcreeper.ru/wp-content/uploads/2015/04/usb-copy-protect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3101218"/>
            <a:ext cx="4196969" cy="32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ike-phone.com/image/cache/catalog/product/2016/02/16-250x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69" y="338023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hsto.org/storage2/5e4/fb5/68e/5e4fb568ef4c4ab7e82b68e887099a4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64" y="2596229"/>
            <a:ext cx="4096738" cy="39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1935"/>
          </a:xfrm>
        </p:spPr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780288"/>
            <a:ext cx="8850630" cy="6077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Предшественниками технологии </a:t>
            </a:r>
            <a:r>
              <a:rPr lang="ru-RU" sz="3200" dirty="0" err="1"/>
              <a:t>флеш</a:t>
            </a:r>
            <a:r>
              <a:rPr lang="ru-RU" sz="3200" dirty="0"/>
              <a:t>-памяти можно считать </a:t>
            </a:r>
            <a:r>
              <a:rPr lang="ru-RU" sz="3200" dirty="0" err="1"/>
              <a:t>ультрафиолетово</a:t>
            </a:r>
            <a:r>
              <a:rPr lang="ru-RU" sz="3200" dirty="0"/>
              <a:t> стираемые постоянные запоминающие устройства (EPROM) и электрически стираемые ПЗУ (EEPROM). Эти приборы также имели матрицу транзисторов с плавающим </a:t>
            </a:r>
            <a:r>
              <a:rPr lang="ru-RU" sz="3200" dirty="0" smtClean="0"/>
              <a:t>затвором. </a:t>
            </a:r>
            <a:r>
              <a:rPr lang="ru-RU" sz="3200" dirty="0"/>
              <a:t>Соответственно усилия инженеров были направлены на решение проблемы плотности компоновки цепей стирания. Они увенчались успехом изобретением инженера компании </a:t>
            </a:r>
            <a:r>
              <a:rPr lang="ru-RU" sz="3200" u="sng" dirty="0" err="1"/>
              <a:t>Toshiba</a:t>
            </a:r>
            <a:r>
              <a:rPr lang="ru-RU" sz="3200" u="sng" dirty="0"/>
              <a:t> </a:t>
            </a:r>
            <a:r>
              <a:rPr lang="ru-RU" sz="3200" u="sng" dirty="0" err="1"/>
              <a:t>Фудзио</a:t>
            </a:r>
            <a:r>
              <a:rPr lang="ru-RU" sz="3200" u="sng" dirty="0"/>
              <a:t> </a:t>
            </a:r>
            <a:r>
              <a:rPr lang="ru-RU" sz="3200" u="sng" dirty="0" err="1"/>
              <a:t>Масуокой</a:t>
            </a:r>
            <a:r>
              <a:rPr lang="ru-RU" sz="3200" u="sng" dirty="0"/>
              <a:t> в 1984 году.</a:t>
            </a:r>
            <a:endParaRPr lang="ru-RU" sz="3200" u="sng" dirty="0"/>
          </a:p>
        </p:txBody>
      </p:sp>
      <p:pic>
        <p:nvPicPr>
          <p:cNvPr id="5122" name="Picture 2" descr="http://www.nanonewsnet.ru/files/users/u4/mrmasuo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1690688"/>
            <a:ext cx="23812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adget39.ru/images/feature_variant/6/Toshiba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48" y="4961936"/>
            <a:ext cx="6349111" cy="196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NOR- </a:t>
            </a:r>
            <a:r>
              <a:rPr lang="ru-RU" b="1" dirty="0"/>
              <a:t>и </a:t>
            </a:r>
            <a:r>
              <a:rPr lang="en-US" b="1" dirty="0"/>
              <a:t>NAND-</a:t>
            </a:r>
            <a:r>
              <a:rPr lang="ru-RU" b="1" dirty="0"/>
              <a:t>приборы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96" y="2243328"/>
            <a:ext cx="5937504" cy="5541264"/>
          </a:xfrm>
        </p:spPr>
        <p:txBody>
          <a:bodyPr/>
          <a:lstStyle/>
          <a:p>
            <a:r>
              <a:rPr lang="ru-RU" dirty="0"/>
              <a:t>Конструкция NOR использует классическую двумерную матрицу проводников, в которой на пересечении строк и столбцов установлено по одной ячейке.</a:t>
            </a:r>
            <a:endParaRPr lang="ru-RU" dirty="0" smtClean="0"/>
          </a:p>
          <a:p>
            <a:r>
              <a:rPr lang="ru-RU" dirty="0" smtClean="0"/>
              <a:t>Конструкция </a:t>
            </a:r>
            <a:r>
              <a:rPr lang="en-US" dirty="0"/>
              <a:t>NAND — </a:t>
            </a:r>
            <a:r>
              <a:rPr lang="ru-RU" dirty="0"/>
              <a:t>трёхмерный массив.</a:t>
            </a:r>
            <a:endParaRPr lang="ru-RU" dirty="0"/>
          </a:p>
        </p:txBody>
      </p:sp>
      <p:pic>
        <p:nvPicPr>
          <p:cNvPr id="6146" name="Picture 2" descr="https://upload.wikimedia.org/wikipedia/commons/thumb/d/dd/NOR_flash_layout.svg/800px-NOR_flash_layou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79" y="0"/>
            <a:ext cx="4616704" cy="34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f/f5/Nand_flash_structure.svg/800px-Nand_flash_struc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79" y="3145536"/>
            <a:ext cx="4616704" cy="34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18999" y="2960870"/>
            <a:ext cx="399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Компоновка шести ячеек NOR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flash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09078" y="5890367"/>
            <a:ext cx="4616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Структура одного столбца NAND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flash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с 8 ячейками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0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hsto.org/getpro/geektimes/post_images/41b/4bc/08c/41b4bc08cad93a477b60b0daac888c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6" y="1472056"/>
            <a:ext cx="7584440" cy="426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3D NAND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56" y="1130680"/>
            <a:ext cx="6379464" cy="5727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Схемотехника</a:t>
            </a:r>
            <a:r>
              <a:rPr lang="ru-RU" dirty="0"/>
              <a:t> NAND оказалась удобна для построения вертикальной компоновки блока ячеек на </a:t>
            </a:r>
            <a:r>
              <a:rPr lang="ru-RU" dirty="0" smtClean="0"/>
              <a:t>кристалле.</a:t>
            </a:r>
            <a:r>
              <a:rPr lang="ru-RU" baseline="30000" dirty="0"/>
              <a:t> </a:t>
            </a:r>
            <a:r>
              <a:rPr lang="ru-RU" dirty="0" smtClean="0"/>
              <a:t>На </a:t>
            </a:r>
            <a:r>
              <a:rPr lang="ru-RU" dirty="0"/>
              <a:t>кристалл послойно напыляют проводящие и изолирующие слои, которые образуют проводники затворов и сами затворы. Затем в этих слоях формируют множество отверстий на всю глубину слоев. На стенки отверстий наносят структуру полевых транзисторов - изоляторы и плавающие затворы. Таким образом формируют столбец кольцеобразных полевых транзисторов с плавающими затворами.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60"/>
            <a:ext cx="63520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Так как при создании массива памяти, каждая ячейка памяти (то есть транзистор) подключается к двум перпендикулярным шинам. Управляющие затворы подключаются к шине, которую называют линией слов (</a:t>
            </a:r>
            <a:r>
              <a:rPr lang="ru-RU" sz="2800" dirty="0" err="1"/>
              <a:t>Word</a:t>
            </a:r>
            <a:r>
              <a:rPr lang="ru-RU" sz="2800" dirty="0"/>
              <a:t> </a:t>
            </a:r>
            <a:r>
              <a:rPr lang="ru-RU" sz="2800" dirty="0" err="1"/>
              <a:t>Line</a:t>
            </a:r>
            <a:r>
              <a:rPr lang="ru-RU" sz="2800" dirty="0"/>
              <a:t>), а стоки соединяют с шиной, ее называют битовой линией (</a:t>
            </a:r>
            <a:r>
              <a:rPr lang="ru-RU" sz="2800" dirty="0" err="1"/>
              <a:t>Bit</a:t>
            </a:r>
            <a:r>
              <a:rPr lang="ru-RU" sz="2800" dirty="0"/>
              <a:t> </a:t>
            </a:r>
            <a:r>
              <a:rPr lang="ru-RU" sz="2800" dirty="0" err="1"/>
              <a:t>Line</a:t>
            </a:r>
            <a:r>
              <a:rPr lang="ru-RU" sz="2800" dirty="0" smtClean="0"/>
              <a:t>)</a:t>
            </a:r>
          </a:p>
          <a:p>
            <a:r>
              <a:rPr lang="en-US" sz="2800" dirty="0" smtClean="0"/>
              <a:t>Source line – </a:t>
            </a:r>
            <a:r>
              <a:rPr lang="ru-RU" sz="2800" dirty="0" smtClean="0"/>
              <a:t>шина входная (соединяет истоки)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 smtClean="0"/>
              <a:t>SG – select gate</a:t>
            </a:r>
            <a:r>
              <a:rPr lang="ru-RU" sz="2800" dirty="0" smtClean="0"/>
              <a:t> (выбираемый затвор)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CG – </a:t>
            </a:r>
            <a:r>
              <a:rPr lang="en-US" sz="2800" dirty="0"/>
              <a:t>c</a:t>
            </a:r>
            <a:r>
              <a:rPr lang="en-US" sz="2800" dirty="0" smtClean="0"/>
              <a:t>ontrol gate</a:t>
            </a:r>
            <a:r>
              <a:rPr lang="ru-RU" sz="2800" dirty="0" smtClean="0"/>
              <a:t> (управляющий затвор)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PC – pipe connection </a:t>
            </a:r>
            <a:r>
              <a:rPr lang="ru-RU" sz="2800" dirty="0" smtClean="0"/>
              <a:t> (в данном случае </a:t>
            </a:r>
            <a:r>
              <a:rPr lang="en-US" sz="2800" dirty="0" smtClean="0"/>
              <a:t>U-</a:t>
            </a:r>
            <a:r>
              <a:rPr lang="ru-RU" sz="2800" dirty="0" smtClean="0"/>
              <a:t>образное соединение колонн </a:t>
            </a:r>
            <a:endParaRPr lang="ru-RU" sz="2800" dirty="0"/>
          </a:p>
        </p:txBody>
      </p:sp>
      <p:pic>
        <p:nvPicPr>
          <p:cNvPr id="8196" name="Picture 4" descr="https://hsto.org/getpro/geektimes/post_images/28f/9c7/f3b/28f9c7f3b1d8242d134e8a7856ecd4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15" y="152460"/>
            <a:ext cx="5534025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Угрюмов Е. П. Цифровая </a:t>
            </a:r>
            <a:r>
              <a:rPr lang="ru-RU" dirty="0" err="1"/>
              <a:t>схемотехника</a:t>
            </a:r>
            <a:r>
              <a:rPr lang="ru-RU" dirty="0"/>
              <a:t>. — БХВ-Петербург, 2005. — Глава 5.</a:t>
            </a:r>
          </a:p>
          <a:p>
            <a:r>
              <a:rPr lang="ru-RU" i="1" dirty="0"/>
              <a:t>Дьяконов В. П.</a:t>
            </a:r>
            <a:r>
              <a:rPr lang="ru-RU" dirty="0"/>
              <a:t> </a:t>
            </a:r>
            <a:r>
              <a:rPr lang="en-US" dirty="0"/>
              <a:t>Intel. </a:t>
            </a:r>
            <a:r>
              <a:rPr lang="ru-RU" dirty="0"/>
              <a:t>Новейшие информационные технологии. Достижения и люди. — М.: СОЛОН-Пресс, 2004. — 416 с. — </a:t>
            </a:r>
            <a:r>
              <a:rPr lang="en-US" dirty="0"/>
              <a:t>ISBN 5980031499.</a:t>
            </a:r>
          </a:p>
          <a:p>
            <a:r>
              <a:rPr lang="ru-RU" i="1" dirty="0"/>
              <a:t>Бачурин В. В., </a:t>
            </a:r>
            <a:r>
              <a:rPr lang="ru-RU" i="1" dirty="0" err="1"/>
              <a:t>Ваксембург</a:t>
            </a:r>
            <a:r>
              <a:rPr lang="ru-RU" i="1" dirty="0"/>
              <a:t> В. Я., Дьяконов В. П. и др.</a:t>
            </a:r>
            <a:r>
              <a:rPr lang="ru-RU" dirty="0"/>
              <a:t> </a:t>
            </a:r>
            <a:r>
              <a:rPr lang="ru-RU" dirty="0" err="1"/>
              <a:t>Схемотехника</a:t>
            </a:r>
            <a:r>
              <a:rPr lang="ru-RU" dirty="0"/>
              <a:t> устройств на мощных полевых транзисторах: Справочник / Дьяконов В. П.. — М.: Радио и связь, 1994. — 280 с.</a:t>
            </a:r>
          </a:p>
          <a:p>
            <a:r>
              <a:rPr lang="ru-RU" i="1" dirty="0"/>
              <a:t>Дьяконов В. П., </a:t>
            </a:r>
            <a:r>
              <a:rPr lang="ru-RU" i="1" dirty="0" err="1"/>
              <a:t>Максимчук</a:t>
            </a:r>
            <a:r>
              <a:rPr lang="ru-RU" i="1" dirty="0"/>
              <a:t> А. А., Ремнев А. М., Смердов В. Ю.</a:t>
            </a:r>
            <a:r>
              <a:rPr lang="ru-RU" dirty="0"/>
              <a:t> Энциклопедия устройств на полевых транзисторах / Дьяконов В. П.. — М.: СОЛОН-Р, 2002. — 512 с.</a:t>
            </a:r>
          </a:p>
          <a:p>
            <a:r>
              <a:rPr lang="en-US" i="1" dirty="0"/>
              <a:t>Li, Sheng S.</a:t>
            </a:r>
            <a:r>
              <a:rPr lang="en-US" dirty="0"/>
              <a:t> Semiconductor Physical Electronics. — Second Edition. — Springer, 2006. — 708 </a:t>
            </a:r>
            <a:r>
              <a:rPr lang="ru-RU" dirty="0"/>
              <a:t>с. — </a:t>
            </a:r>
            <a:r>
              <a:rPr lang="en-US" dirty="0"/>
              <a:t>ISBN 978-0-387-28893-2.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43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Наименование электродов транзистора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/>
              <a:t>исток</a:t>
            </a:r>
            <a:r>
              <a:rPr lang="ru-RU" dirty="0"/>
              <a:t> (англ. </a:t>
            </a:r>
            <a:r>
              <a:rPr lang="ru-RU" i="1" dirty="0" err="1"/>
              <a:t>source</a:t>
            </a:r>
            <a:r>
              <a:rPr lang="ru-RU" dirty="0"/>
              <a:t>) — электрод, из которого в канал входят основные носители заряда;</a:t>
            </a:r>
          </a:p>
          <a:p>
            <a:pPr lvl="0"/>
            <a:r>
              <a:rPr lang="ru-RU" i="1" dirty="0"/>
              <a:t>сток</a:t>
            </a:r>
            <a:r>
              <a:rPr lang="ru-RU" dirty="0"/>
              <a:t> (англ. </a:t>
            </a:r>
            <a:r>
              <a:rPr lang="ru-RU" i="1" dirty="0" err="1"/>
              <a:t>drain</a:t>
            </a:r>
            <a:r>
              <a:rPr lang="ru-RU" dirty="0"/>
              <a:t>) — электрод, через который из канала уходят основные носители заряда;</a:t>
            </a:r>
          </a:p>
          <a:p>
            <a:pPr lvl="0"/>
            <a:r>
              <a:rPr lang="ru-RU" i="1" dirty="0"/>
              <a:t>затвор</a:t>
            </a:r>
            <a:r>
              <a:rPr lang="ru-RU" dirty="0"/>
              <a:t> (англ. </a:t>
            </a:r>
            <a:r>
              <a:rPr lang="ru-RU" i="1" dirty="0" err="1"/>
              <a:t>gate</a:t>
            </a:r>
            <a:r>
              <a:rPr lang="ru-RU" dirty="0"/>
              <a:t>) — электрод, служащий для регулирования поперечного сечения канала.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0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246" y="365125"/>
            <a:ext cx="8056649" cy="2285600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Транзисторы с изолированным затвором (МДП-транзисторы)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245" y="2650726"/>
            <a:ext cx="7206417" cy="3833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Полевой транзистор с изолированным затвором — это полевой транзистор, затвор которого электрически изолирован от канала слоем диэлектрика.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28" y="147529"/>
            <a:ext cx="3635693" cy="5006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3457" y="5371516"/>
            <a:ext cx="4203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2. Устройство полевого транзистора с изолированным затвором.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a) — с индуцированным каналом, b) — со встроенным каналом</a:t>
            </a:r>
          </a:p>
        </p:txBody>
      </p:sp>
    </p:spTree>
    <p:extLst>
      <p:ext uri="{BB962C8B-B14F-4D97-AF65-F5344CB8AC3E}">
        <p14:creationId xmlns:p14="http://schemas.microsoft.com/office/powerpoint/2010/main" val="15686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842"/>
            <a:ext cx="7732295" cy="1004721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МДП-транзисторы с индуцированным каналом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79" y="1171074"/>
            <a:ext cx="6882063" cy="568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напряжениях на затворе, больших </a:t>
            </a:r>
            <a:r>
              <a:rPr lang="ru-RU" i="1" dirty="0" err="1"/>
              <a:t>U</a:t>
            </a:r>
            <a:r>
              <a:rPr lang="ru-RU" i="1" baseline="-25000" dirty="0" err="1"/>
              <a:t>ЗИпор</a:t>
            </a:r>
            <a:r>
              <a:rPr lang="ru-RU" dirty="0"/>
              <a:t>, у поверхности полупроводника под затвором возникает инверсный слой, который и является каналом p-типа, соединяющим исток со стоком. Толщина и поперечное сечение канала будут изменяться с изменением напряжения на затворе, соответственно будет изменяться и ток стока, то есть ток в цепи нагрузки и относительно мощного источника питания. Так происходит управление током стока в полевом транзисторе с изолированным затвором и с индуцированным каналом.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28" y="147529"/>
            <a:ext cx="3635693" cy="5006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3457" y="5371516"/>
            <a:ext cx="4203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2. Устройство полевого транзистора с изолированным затвором.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a) — с индуцированным каналом, b) — со встроенным каналом</a:t>
            </a:r>
          </a:p>
        </p:txBody>
      </p:sp>
    </p:spTree>
    <p:extLst>
      <p:ext uri="{BB962C8B-B14F-4D97-AF65-F5344CB8AC3E}">
        <p14:creationId xmlns:p14="http://schemas.microsoft.com/office/powerpoint/2010/main" val="34005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022" y="503520"/>
            <a:ext cx="7696199" cy="119694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МДП-транзисторы со встроенным каналом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81" y="150593"/>
            <a:ext cx="3537130" cy="4870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30281" y="5138899"/>
            <a:ext cx="35371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2. Устройство полевого транзистора с изолированным затвором.</a:t>
            </a:r>
            <a:br>
              <a:rPr lang="ru-RU" dirty="0" smtClean="0"/>
            </a:br>
            <a:r>
              <a:rPr lang="ru-RU" dirty="0" smtClean="0"/>
              <a:t>a) — с индуцированным каналом, b) — со встроенным каналом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89022" y="1395663"/>
            <a:ext cx="6882063" cy="568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связи с наличием встроенного канала в таком МДП-транзисторе при нулевом напряжении на затворе (см. рис. 2, б) поперечное сечение и проводимость канала будут изменяться при изменении напряжения на затворе как отрицательной, так и положительной полярности. Таким образом, МДП-транзистор со встроенным каналом может работать в двух режимах: в режиме обогащения и в режиме обеднения канала носителями заряда.</a:t>
            </a:r>
          </a:p>
        </p:txBody>
      </p:sp>
    </p:spTree>
    <p:extLst>
      <p:ext uri="{BB962C8B-B14F-4D97-AF65-F5344CB8AC3E}">
        <p14:creationId xmlns:p14="http://schemas.microsoft.com/office/powerpoint/2010/main" val="87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2" y="192506"/>
            <a:ext cx="6262838" cy="2935705"/>
          </a:xfrm>
        </p:spPr>
      </p:pic>
      <p:sp>
        <p:nvSpPr>
          <p:cNvPr id="5" name="TextBox 4"/>
          <p:cNvSpPr txBox="1"/>
          <p:nvPr/>
        </p:nvSpPr>
        <p:spPr>
          <a:xfrm>
            <a:off x="6625389" y="3128211"/>
            <a:ext cx="5823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3. Выходные статические характеристики (a) и сток-затворная характеристика (b) МДП-транзистора со встроенным каналом.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4380" y="585537"/>
            <a:ext cx="5784782" cy="6007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Такая </a:t>
            </a:r>
            <a:r>
              <a:rPr lang="ru-RU" dirty="0"/>
              <a:t>особенность МДП-транзисторов со встроенным каналом отражается и на смещении выходных статических характеристик при изменении напряжения на затворе и его полярности (рис. 3).</a:t>
            </a:r>
          </a:p>
          <a:p>
            <a:pPr marL="0" indent="0">
              <a:buNone/>
            </a:pPr>
            <a:r>
              <a:rPr lang="ru-RU" dirty="0"/>
              <a:t>Статические характеристики передачи (рис. 3, b) выходят из точки на оси абсцисс, соответствующей напряжению отсечки </a:t>
            </a:r>
            <a:r>
              <a:rPr lang="ru-RU" i="1" dirty="0" err="1"/>
              <a:t>U</a:t>
            </a:r>
            <a:r>
              <a:rPr lang="ru-RU" i="1" baseline="-25000" dirty="0" err="1"/>
              <a:t>ЗИотс</a:t>
            </a:r>
            <a:r>
              <a:rPr lang="ru-RU" dirty="0"/>
              <a:t>, то есть напряжению между затвором и истоком МДП-транзистора со встроенным каналом, работающего в режиме обеднения, при котором ток стока достигает заданного низкого значения.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1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1" y="15657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Формулы расчета тока стока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3983" y="2125901"/>
                <a:ext cx="10619233" cy="1958420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Транзистор закрыт 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ЗИ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пор 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000" b="0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Параболический участок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ЗИ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пор 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ЗИ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пор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СИ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СИ</m:t>
                                </m:r>
                              </m:sub>
                              <m:sup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𝑜𝑥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удельная крутизна передаточной характеристики транзистора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000" b="0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000" b="0" dirty="0" smtClean="0">
                    <a:ea typeface="Cambria Math" panose="02040503050406030204" pitchFamily="18" charset="0"/>
                  </a:rPr>
                  <a:t>Пологий участок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ЗИ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пор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ЗИ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пор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уравнение Ховствайна</m:t>
                    </m:r>
                  </m:oMath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983" y="2125901"/>
                <a:ext cx="10619233" cy="1958420"/>
              </a:xfrm>
              <a:blipFill>
                <a:blip r:embed="rId2"/>
                <a:stretch>
                  <a:fillRect l="-631" t="-3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Репрограммируемые</a:t>
            </a:r>
            <a:r>
              <a:rPr lang="ru-RU" dirty="0" smtClean="0"/>
              <a:t> постоянные запоминающие устройства </a:t>
            </a:r>
            <a:endParaRPr lang="ru-RU" dirty="0"/>
          </a:p>
        </p:txBody>
      </p:sp>
      <p:pic>
        <p:nvPicPr>
          <p:cNvPr id="1026" name="Picture 2" descr="http://univer-nn.ru/informatica/DD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" y="2379219"/>
            <a:ext cx="3531959" cy="23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ircuitspecialists.com/content/57041/sst28sf040-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79" y="1876837"/>
            <a:ext cx="3697415" cy="369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tronix.com/images/products/chips/SOP44-250-17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2896869"/>
            <a:ext cx="2381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24" y="13745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Репрограммируемые</a:t>
            </a:r>
            <a:r>
              <a:rPr lang="ru-RU" dirty="0"/>
              <a:t> постоянные запоминающие </a:t>
            </a:r>
            <a:r>
              <a:rPr lang="ru-RU" dirty="0" smtClean="0"/>
              <a:t>устройства (РПЗУ) делятся на два класса по типу стирания информации: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РПЗУ-УФ (</a:t>
            </a:r>
            <a:r>
              <a:rPr lang="ru-RU" dirty="0" err="1"/>
              <a:t>репрограммируемое</a:t>
            </a:r>
            <a:r>
              <a:rPr lang="ru-RU" dirty="0"/>
              <a:t> ПЗУ с УФ-стиранием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В английской версии данный класс описывается как </a:t>
            </a:r>
            <a:r>
              <a:rPr lang="en-US" dirty="0" smtClean="0"/>
              <a:t>EPROM Erasable </a:t>
            </a:r>
            <a:r>
              <a:rPr lang="en-US" dirty="0"/>
              <a:t>Programmable Read Only Memory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</a:t>
            </a:r>
            <a:r>
              <a:rPr lang="ru-RU" dirty="0" smtClean="0"/>
              <a:t>ПЗУ-ЭС </a:t>
            </a:r>
            <a:r>
              <a:rPr lang="ru-RU" dirty="0"/>
              <a:t>(</a:t>
            </a:r>
            <a:r>
              <a:rPr lang="ru-RU" dirty="0" err="1"/>
              <a:t>репрограммируемое</a:t>
            </a:r>
            <a:r>
              <a:rPr lang="ru-RU" dirty="0"/>
              <a:t> ПЗУ с электрическим стиранием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В английской версии данный класс описывается как </a:t>
            </a:r>
            <a:r>
              <a:rPr lang="en-US" dirty="0" smtClean="0"/>
              <a:t>EEPROM</a:t>
            </a:r>
            <a:r>
              <a:rPr lang="ru-RU" dirty="0" smtClean="0"/>
              <a:t> </a:t>
            </a:r>
            <a:r>
              <a:rPr lang="en-US" dirty="0"/>
              <a:t>Electrically Erasable Programmable </a:t>
            </a:r>
            <a:r>
              <a:rPr lang="en-US" dirty="0" smtClean="0"/>
              <a:t>Read Only Memory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85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604</Words>
  <Application>Microsoft Office PowerPoint</Application>
  <PresentationFormat>Широкоэкранный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verdana</vt:lpstr>
      <vt:lpstr>Тема Office</vt:lpstr>
      <vt:lpstr>МДП РПЗУ</vt:lpstr>
      <vt:lpstr>Наименование электродов транзистора </vt:lpstr>
      <vt:lpstr>Транзисторы с изолированным затвором (МДП-транзисторы)</vt:lpstr>
      <vt:lpstr>МДП-транзисторы с индуцированным каналом </vt:lpstr>
      <vt:lpstr>МДП-транзисторы со встроенным каналом </vt:lpstr>
      <vt:lpstr>Презентация PowerPoint</vt:lpstr>
      <vt:lpstr>Формулы расчета тока стока</vt:lpstr>
      <vt:lpstr>Репрограммируемые постоянные запоминающие устройства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ФЛЭШ память</vt:lpstr>
      <vt:lpstr>История</vt:lpstr>
      <vt:lpstr>NOR- и NAND-приборы </vt:lpstr>
      <vt:lpstr>3D NAND </vt:lpstr>
      <vt:lpstr>Презентация PowerPoint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Tralloor</dc:creator>
  <cp:lastModifiedBy>Tralloor</cp:lastModifiedBy>
  <cp:revision>23</cp:revision>
  <dcterms:created xsi:type="dcterms:W3CDTF">2016-12-07T11:46:02Z</dcterms:created>
  <dcterms:modified xsi:type="dcterms:W3CDTF">2016-12-08T13:09:03Z</dcterms:modified>
</cp:coreProperties>
</file>