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60" r:id="rId3"/>
    <p:sldId id="263" r:id="rId4"/>
    <p:sldId id="262" r:id="rId5"/>
    <p:sldId id="265" r:id="rId6"/>
    <p:sldId id="264" r:id="rId7"/>
    <p:sldId id="268" r:id="rId8"/>
    <p:sldId id="281" r:id="rId9"/>
    <p:sldId id="277" r:id="rId10"/>
    <p:sldId id="278" r:id="rId11"/>
    <p:sldId id="282" r:id="rId12"/>
    <p:sldId id="279" r:id="rId13"/>
    <p:sldId id="280" r:id="rId14"/>
    <p:sldId id="266" r:id="rId15"/>
    <p:sldId id="276" r:id="rId16"/>
    <p:sldId id="283" r:id="rId17"/>
    <p:sldId id="267" r:id="rId18"/>
    <p:sldId id="271" r:id="rId19"/>
    <p:sldId id="270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091E4-BF6D-4014-A2DD-08AC0669C675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4A756-8D69-43C4-9B03-0A7B020E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5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4A756-8D69-43C4-9B03-0A7B020E47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4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quip.eltech.com/" TargetMode="External"/><Relationship Id="rId3" Type="http://schemas.openxmlformats.org/officeDocument/2006/relationships/hyperlink" Target="http://www.russianelectronics.ru/" TargetMode="External"/><Relationship Id="rId7" Type="http://schemas.openxmlformats.org/officeDocument/2006/relationships/hyperlink" Target="http://abiturient.ru/" TargetMode="External"/><Relationship Id="rId2" Type="http://schemas.openxmlformats.org/officeDocument/2006/relationships/hyperlink" Target="http://unienc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ystems.ru/" TargetMode="External"/><Relationship Id="rId5" Type="http://schemas.openxmlformats.org/officeDocument/2006/relationships/hyperlink" Target="http://micro-tech.ru/" TargetMode="External"/><Relationship Id="rId4" Type="http://schemas.openxmlformats.org/officeDocument/2006/relationships/hyperlink" Target="http://www.ostec-press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Герметизация и корпусирование микросистем.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3946" y="188640"/>
            <a:ext cx="3312368" cy="697632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Радюк Ульяна, 21414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7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Для герметизации применяют следующие типы корпусов: металло-стеклянные, металло-керамические, керамические и стеклянные, данные типы корпусов герметизируются методами сварки и пайки. Внутрь герметичных корпусов может быть напущен специальный защитный газ. Кроме того, в массовом производстве активно используют пластмассовые корпуса, которые собираются методом посадки на клей. В настоящее время разработано множество типов стандартных корпусов, полностью обеспечивающих потребности конструкторов и разработчиков электронной 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35678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085184"/>
            <a:ext cx="5688632" cy="10409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Пластиковые корпуса</a:t>
            </a:r>
            <a:endParaRPr lang="ru-RU" dirty="0"/>
          </a:p>
        </p:txBody>
      </p:sp>
      <p:pic>
        <p:nvPicPr>
          <p:cNvPr id="15362" name="Picture 2" descr="C:\Users\user\Desktop\EK--11-2011-----ri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192687" cy="432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Необходимость в уменьшении массы и габаритов конструкции электронной аппаратуры определили интерес к методам непосредственного монтажа кристаллов на плату (COB). Герметизация кристалла установленного на печатной плате заключается в его заливке жидким компаундом, который надежно защищает чувствительную к внешней среде часть изделия. Жидкий компаунд представляет собой силикон или более распространенную эпоксидную смолу, также могут применяться различные полимеры. Как правило, компаунд является непрозрачным, что позволяет затруднить идентификацию и разборку изделия, или же доступ к топологии микросхемы.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9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 выборе способа герметизации следует помнить, что необходимо не только защитить кристалл от внешнего воздействия окружающей среды, но и не допустить влияние корпуса или герметизирующего материала на работу интегральной схемы.</a:t>
            </a:r>
          </a:p>
        </p:txBody>
      </p:sp>
      <p:pic>
        <p:nvPicPr>
          <p:cNvPr id="12290" name="Picture 2" descr="C:\Users\user\Desktop\Gyroscope_p2387s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58681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герметизации МЭМС-устройств </a:t>
            </a:r>
            <a:r>
              <a:rPr lang="ru-RU" dirty="0" smtClean="0"/>
              <a:t>используют металлостеклянные</a:t>
            </a:r>
            <a:r>
              <a:rPr lang="ru-RU" dirty="0"/>
              <a:t>, керамические, пластмассовые корпуса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При оценке работоспособности </a:t>
            </a:r>
            <a:r>
              <a:rPr lang="ru-RU" dirty="0" smtClean="0"/>
              <a:t>микроустройств необходимо контролировать </a:t>
            </a:r>
            <a:r>
              <a:rPr lang="ru-RU" dirty="0"/>
              <a:t>давление внутри герметизированных корпусов, так </a:t>
            </a:r>
            <a:r>
              <a:rPr lang="ru-RU" dirty="0" smtClean="0"/>
              <a:t>как изменение </a:t>
            </a:r>
            <a:r>
              <a:rPr lang="ru-RU" dirty="0"/>
              <a:t>давления влияет на чувствительность приборов.</a:t>
            </a:r>
          </a:p>
        </p:txBody>
      </p:sp>
      <p:pic>
        <p:nvPicPr>
          <p:cNvPr id="11266" name="Picture 2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97" y="4365104"/>
            <a:ext cx="69847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Установки для сварки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0107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Ручные установки для сварки</a:t>
            </a:r>
            <a:endParaRPr lang="ru-RU" dirty="0"/>
          </a:p>
        </p:txBody>
      </p:sp>
      <p:pic>
        <p:nvPicPr>
          <p:cNvPr id="1026" name="Picture 2" descr="C:\Users\user\Desktop\EK--11-2011-----ris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8803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EK--11-2011-----ris6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8083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EK--11-2011-----ris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49080"/>
            <a:ext cx="36724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4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3538736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Для герметизации </a:t>
            </a:r>
            <a:r>
              <a:rPr lang="ru-RU" dirty="0"/>
              <a:t>металлокерамических </a:t>
            </a:r>
            <a:r>
              <a:rPr lang="ru-RU" dirty="0" smtClean="0"/>
              <a:t>корпусов </a:t>
            </a:r>
            <a:r>
              <a:rPr lang="ru-RU" dirty="0"/>
              <a:t>используются установки шовно-роликовой сварки </a:t>
            </a:r>
            <a:r>
              <a:rPr lang="ru-RU" dirty="0" err="1"/>
              <a:t>Miyachi</a:t>
            </a:r>
            <a:r>
              <a:rPr lang="ru-RU" dirty="0"/>
              <a:t>, например, модели AF8500VPST c атмосферной камерой MX2000</a:t>
            </a:r>
          </a:p>
        </p:txBody>
      </p:sp>
      <p:pic>
        <p:nvPicPr>
          <p:cNvPr id="8194" name="Picture 2" descr="C:\Users\user\Desktop\EK--11-2011-----ris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5442"/>
            <a:ext cx="4269630" cy="33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191250" cy="32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3"/>
            <a:ext cx="7272808" cy="223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222"/>
            <a:ext cx="504056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3078"/>
            <a:ext cx="5184576" cy="21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91" y="4797152"/>
            <a:ext cx="4114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unienc.ru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www.russianelectronics.ru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www.ostec-press.ru</a:t>
            </a:r>
            <a:endParaRPr lang="ru-RU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micro-tech.ru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www.microsystems.ru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abiturient.ru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equip.eltech.com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56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сборки.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Установка </a:t>
            </a:r>
            <a:r>
              <a:rPr lang="ru-RU" dirty="0"/>
              <a:t>кристалла на носитель </a:t>
            </a:r>
            <a:r>
              <a:rPr lang="ru-RU" dirty="0" smtClean="0"/>
              <a:t>или </a:t>
            </a:r>
            <a:r>
              <a:rPr lang="ru-RU" dirty="0"/>
              <a:t>непосредственно на плату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Электрическое </a:t>
            </a:r>
            <a:r>
              <a:rPr lang="ru-RU" dirty="0"/>
              <a:t>соединение выводов кристалла и корпуса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при </a:t>
            </a:r>
            <a:r>
              <a:rPr lang="ru-RU" dirty="0"/>
              <a:t>помощи проволочных перемычек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термоультразвуковая </a:t>
            </a:r>
            <a:r>
              <a:rPr lang="ru-RU" dirty="0"/>
              <a:t>сварка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монтаж </a:t>
            </a:r>
            <a:r>
              <a:rPr lang="ru-RU" dirty="0"/>
              <a:t>методом перевернутого </a:t>
            </a:r>
            <a:r>
              <a:rPr lang="ru-RU" dirty="0" smtClean="0"/>
              <a:t>чипа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5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3) Герметизация </a:t>
            </a:r>
            <a:r>
              <a:rPr lang="ru-RU" dirty="0"/>
              <a:t>корпуса</a:t>
            </a:r>
          </a:p>
          <a:p>
            <a:pPr marL="0" indent="0">
              <a:buNone/>
            </a:pPr>
            <a:r>
              <a:rPr lang="ru-RU" dirty="0" smtClean="0"/>
              <a:t>- Сваркой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Пайкой </a:t>
            </a:r>
            <a:r>
              <a:rPr lang="ru-RU" dirty="0"/>
              <a:t>мягкими или твердыми припоями</a:t>
            </a:r>
          </a:p>
          <a:p>
            <a:pPr marL="0" indent="0">
              <a:buNone/>
            </a:pPr>
            <a:r>
              <a:rPr lang="ru-RU" dirty="0" smtClean="0"/>
              <a:t>- Клеем</a:t>
            </a:r>
            <a:r>
              <a:rPr lang="ru-RU" dirty="0"/>
              <a:t>, пластмассой, смолой, стеклом.</a:t>
            </a:r>
          </a:p>
          <a:p>
            <a:pPr>
              <a:buFontTx/>
              <a:buChar char="-"/>
            </a:pPr>
            <a:r>
              <a:rPr lang="ru-RU" dirty="0" smtClean="0"/>
              <a:t>Плавлением </a:t>
            </a:r>
            <a:r>
              <a:rPr lang="ru-RU" dirty="0"/>
              <a:t>кромок соединяемых </a:t>
            </a:r>
            <a:r>
              <a:rPr lang="ru-RU" dirty="0" smtClean="0"/>
              <a:t>деталей</a:t>
            </a:r>
          </a:p>
          <a:p>
            <a:pPr marL="0" indent="0">
              <a:buNone/>
            </a:pPr>
            <a:r>
              <a:rPr lang="ru-RU" dirty="0" smtClean="0"/>
              <a:t> 4) Инкапсулирование 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Нанесение покрытий — пленок, лака, </a:t>
            </a:r>
            <a:r>
              <a:rPr lang="ru-RU" dirty="0" smtClean="0"/>
              <a:t>металлов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Плакирование(нанесение на поверхность металлических листов, </a:t>
            </a:r>
            <a:r>
              <a:rPr lang="ru-RU" dirty="0" smtClean="0"/>
              <a:t>плит </a:t>
            </a:r>
            <a:r>
              <a:rPr lang="ru-RU" dirty="0"/>
              <a:t>тонкого слоя другого металла или </a:t>
            </a:r>
            <a:r>
              <a:rPr lang="ru-RU" dirty="0" smtClean="0"/>
              <a:t>сплава)  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резка и </a:t>
            </a:r>
            <a:r>
              <a:rPr lang="ru-RU" dirty="0" smtClean="0"/>
              <a:t>формовка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маркировка 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конечная паковка </a:t>
            </a:r>
          </a:p>
        </p:txBody>
      </p:sp>
    </p:spTree>
    <p:extLst>
      <p:ext uri="{BB962C8B-B14F-4D97-AF65-F5344CB8AC3E}">
        <p14:creationId xmlns:p14="http://schemas.microsoft.com/office/powerpoint/2010/main" val="17246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</a:t>
            </a:r>
            <a:r>
              <a:rPr lang="ru-RU" b="1" dirty="0" smtClean="0"/>
              <a:t>Тестирование:</a:t>
            </a:r>
          </a:p>
          <a:p>
            <a:pPr marL="0" indent="0">
              <a:buNone/>
            </a:pPr>
            <a:r>
              <a:rPr lang="ru-RU" dirty="0" smtClean="0"/>
              <a:t> После </a:t>
            </a:r>
            <a:r>
              <a:rPr lang="ru-RU" dirty="0"/>
              <a:t>герметизации таких корпусов проводится проверка на герметичность, которая осуществляется во всем диапазоне возможных дефектов: большие, средние и малые течи. Наличие больших течей определяется пузырьковым методом, средних и малых — с помощью гелиевого течеискателя.</a:t>
            </a:r>
          </a:p>
        </p:txBody>
      </p:sp>
    </p:spTree>
    <p:extLst>
      <p:ext uri="{BB962C8B-B14F-4D97-AF65-F5344CB8AC3E}">
        <p14:creationId xmlns:p14="http://schemas.microsoft.com/office/powerpoint/2010/main" val="23437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157192"/>
            <a:ext cx="6624736" cy="10409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Проволочный монтаж</a:t>
            </a:r>
            <a:endParaRPr lang="ru-RU" dirty="0"/>
          </a:p>
        </p:txBody>
      </p:sp>
      <p:pic>
        <p:nvPicPr>
          <p:cNvPr id="13314" name="Picture 2" descr="C:\Users\user\Desktop\проволочный монтаж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77324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После посадки кристалла на плату или на носитель и разварки выводов необходимо защитить кристалл. Герметизация полупроводникового кристалла обеспечивает его защиту от механических повреждений, стабилизацию параметров, повышение срока службы и надежности приборов и интегральных схем, позволяет избежать </a:t>
            </a:r>
            <a:r>
              <a:rPr lang="ru-RU" dirty="0" smtClean="0"/>
              <a:t>неблагоприятных </a:t>
            </a:r>
            <a:r>
              <a:rPr lang="ru-RU" dirty="0"/>
              <a:t>воздействий внешней среды. На сегодняшний день можно выделить два основных способа корпусирования микросхем. В первом случае, кристалл, установленный на монтажное основание, корпусируется с использованием различных типов корпусов, во втором случае кристалл, установленный непосредственно на плату, герметизируется путем его заливки компаундами.</a:t>
            </a:r>
          </a:p>
        </p:txBody>
      </p:sp>
    </p:spTree>
    <p:extLst>
      <p:ext uri="{BB962C8B-B14F-4D97-AF65-F5344CB8AC3E}">
        <p14:creationId xmlns:p14="http://schemas.microsoft.com/office/powerpoint/2010/main" val="7401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507</Words>
  <Application>Microsoft Office PowerPoint</Application>
  <PresentationFormat>Экран (4:3)</PresentationFormat>
  <Paragraphs>41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Герметизация и корпусирование микросистем. </vt:lpstr>
      <vt:lpstr>Презентация PowerPoint</vt:lpstr>
      <vt:lpstr>Презентация PowerPoint</vt:lpstr>
      <vt:lpstr>Презентация PowerPoint</vt:lpstr>
      <vt:lpstr>Операции сборки.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Установки для сварки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Герметизация и корпусирование микросистем </dc:title>
  <dc:creator>user</dc:creator>
  <cp:lastModifiedBy>user</cp:lastModifiedBy>
  <cp:revision>37</cp:revision>
  <dcterms:created xsi:type="dcterms:W3CDTF">2016-03-27T18:13:30Z</dcterms:created>
  <dcterms:modified xsi:type="dcterms:W3CDTF">2016-03-27T21:13:05Z</dcterms:modified>
</cp:coreProperties>
</file>